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00" r:id="rId4"/>
    <p:sldId id="304" r:id="rId5"/>
    <p:sldId id="305" r:id="rId6"/>
    <p:sldId id="312" r:id="rId7"/>
    <p:sldId id="306" r:id="rId8"/>
    <p:sldId id="307" r:id="rId9"/>
    <p:sldId id="301" r:id="rId10"/>
    <p:sldId id="317" r:id="rId11"/>
    <p:sldId id="302" r:id="rId12"/>
    <p:sldId id="313" r:id="rId13"/>
    <p:sldId id="315" r:id="rId14"/>
    <p:sldId id="309" r:id="rId15"/>
    <p:sldId id="314" r:id="rId16"/>
    <p:sldId id="287" r:id="rId17"/>
  </p:sldIdLst>
  <p:sldSz cx="9144000" cy="6858000" type="screen4x3"/>
  <p:notesSz cx="6799263" cy="9929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tandardabschnitt" id="{FC33B5D2-C27A-4D4A-8B2F-C91AB475CFEB}">
          <p14:sldIdLst>
            <p14:sldId id="256"/>
            <p14:sldId id="318"/>
          </p14:sldIdLst>
        </p14:section>
        <p14:section name="Die Organisation des DPMA" id="{BE729BCA-63B6-4232-9131-6F96E1650167}">
          <p14:sldIdLst>
            <p14:sldId id="300"/>
            <p14:sldId id="304"/>
          </p14:sldIdLst>
        </p14:section>
        <p14:section name="Die Eintragung eines Designs in das Register des DPMA" id="{D5BDB629-264F-4B42-8E98-E68ECC5D2E88}">
          <p14:sldIdLst>
            <p14:sldId id="305"/>
          </p14:sldIdLst>
        </p14:section>
        <p14:section name="Der Antrag auf Nichtigerklärung eines eingetragenen Designs" id="{8E0F456C-6821-4DEC-9DA7-7E0CCEAA6BE7}">
          <p14:sldIdLst>
            <p14:sldId id="312"/>
          </p14:sldIdLst>
        </p14:section>
        <p14:section name="Absolute und relative Nichtigkeitsgründe" id="{D5DF0D02-13F7-4DAE-8560-62E9B30256AA}">
          <p14:sldIdLst>
            <p14:sldId id="306"/>
            <p14:sldId id="307"/>
          </p14:sldIdLst>
        </p14:section>
        <p14:section name="Der Ablauf des Nichtigkeitsverfahrens" id="{C779BD77-A4E8-448C-BCDC-9A3192CAC783}">
          <p14:sldIdLst>
            <p14:sldId id="301"/>
          </p14:sldIdLst>
        </p14:section>
        <p14:section name="Nichtigkeitsverfahren und Verletzungsverfahren" id="{A80C319F-A565-4232-8A88-9F9498446961}">
          <p14:sldIdLst>
            <p14:sldId id="317"/>
          </p14:sldIdLst>
        </p14:section>
        <p14:section name="Anmerkungen zum  Nichtigkeitsverfahren" id="{305DAD27-54A6-4468-97B0-69CA9F6B7527}">
          <p14:sldIdLst>
            <p14:sldId id="302"/>
            <p14:sldId id="313"/>
            <p14:sldId id="315"/>
          </p14:sldIdLst>
        </p14:section>
        <p14:section name="Statistik" id="{E4782390-159F-4ADF-9D20-9C778161E998}">
          <p14:sldIdLst>
            <p14:sldId id="309"/>
          </p14:sldIdLst>
        </p14:section>
        <p14:section name="Resümee" id="{1592A633-EA80-4946-B975-65CD9705AB95}">
          <p14:sldIdLst>
            <p14:sldId id="314"/>
            <p14:sldId id="28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EB1C"/>
    <a:srgbClr val="898855"/>
    <a:srgbClr val="067A00"/>
    <a:srgbClr val="FFA10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3846" autoAdjust="0"/>
  </p:normalViewPr>
  <p:slideViewPr>
    <p:cSldViewPr>
      <p:cViewPr varScale="1">
        <p:scale>
          <a:sx n="63" d="100"/>
          <a:sy n="63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48" y="-112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Ходатайства</a:t>
            </a:r>
            <a:r>
              <a:rPr lang="ru-RU" baseline="0" dirty="0" smtClean="0"/>
              <a:t> о признании регистрации дизайна недействительной</a:t>
            </a:r>
            <a:endParaRPr lang="de-DE" dirty="0"/>
          </a:p>
        </c:rich>
      </c:tx>
      <c:layout>
        <c:manualLayout>
          <c:xMode val="edge"/>
          <c:yMode val="edge"/>
          <c:x val="0.13181480432879025"/>
          <c:y val="2.626776693842528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Nichtigkeitsanträge</c:v>
                </c:pt>
              </c:strCache>
            </c:strRef>
          </c:tx>
          <c:dLbls>
            <c:dLbl>
              <c:idx val="0"/>
              <c:layout>
                <c:manualLayout>
                  <c:x val="2.8446660048525085E-2"/>
                  <c:y val="-3.7525381340607546E-2"/>
                </c:manualLayout>
              </c:layout>
              <c:showVal val="1"/>
            </c:dLbl>
            <c:dLbl>
              <c:idx val="1"/>
              <c:layout>
                <c:manualLayout>
                  <c:x val="2.2757328038820069E-2"/>
                  <c:y val="-2.2515228804364549E-2"/>
                </c:manualLayout>
              </c:layout>
              <c:showVal val="1"/>
            </c:dLbl>
            <c:dLbl>
              <c:idx val="2"/>
              <c:layout>
                <c:manualLayout>
                  <c:x val="2.2757328038820069E-2"/>
                  <c:y val="-1.5010152536243021E-2"/>
                </c:manualLayout>
              </c:layout>
              <c:showVal val="1"/>
            </c:dLbl>
            <c:showVal val="1"/>
          </c:dLbls>
          <c:cat>
            <c:strRef>
              <c:f>Tabelle1!$A$2:$A$4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2016*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92</c:v>
                </c:pt>
                <c:pt idx="1">
                  <c:v>56</c:v>
                </c:pt>
                <c:pt idx="2">
                  <c:v>57</c:v>
                </c:pt>
              </c:numCache>
            </c:numRef>
          </c:val>
        </c:ser>
        <c:shape val="cylinder"/>
        <c:axId val="215212800"/>
        <c:axId val="216123264"/>
        <c:axId val="0"/>
      </c:bar3DChart>
      <c:catAx>
        <c:axId val="215212800"/>
        <c:scaling>
          <c:orientation val="minMax"/>
        </c:scaling>
        <c:axPos val="b"/>
        <c:numFmt formatCode="General" sourceLinked="1"/>
        <c:tickLblPos val="nextTo"/>
        <c:crossAx val="216123264"/>
        <c:crosses val="autoZero"/>
        <c:auto val="1"/>
        <c:lblAlgn val="ctr"/>
        <c:lblOffset val="100"/>
      </c:catAx>
      <c:valAx>
        <c:axId val="2161232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215212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818D8-8F11-4225-9182-156925F99E55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D33FB6E8-2F58-462B-B153-A8A370281CAD}">
      <dgm:prSet phldrT="[Text]" custT="1"/>
      <dgm:spPr/>
      <dgm:t>
        <a:bodyPr/>
        <a:lstStyle/>
        <a:p>
          <a:r>
            <a:rPr lang="ru-RU" sz="1600" dirty="0" smtClean="0"/>
            <a:t>Германское ведомство по патентам и товарным знакам</a:t>
          </a:r>
          <a:r>
            <a:rPr lang="de-DE" sz="1600" dirty="0" smtClean="0"/>
            <a:t> (DPMA)</a:t>
          </a:r>
          <a:endParaRPr lang="de-DE" sz="1600" dirty="0"/>
        </a:p>
      </dgm:t>
    </dgm:pt>
    <dgm:pt modelId="{ECCAF6D4-AAF1-4462-BADF-ECBFD008D3BC}" type="parTrans" cxnId="{CD258114-2100-4333-8536-418E2B835F9C}">
      <dgm:prSet/>
      <dgm:spPr/>
      <dgm:t>
        <a:bodyPr/>
        <a:lstStyle/>
        <a:p>
          <a:endParaRPr lang="de-DE"/>
        </a:p>
      </dgm:t>
    </dgm:pt>
    <dgm:pt modelId="{BE1AE6BD-0F6F-43E6-8CF2-95382B10944D}" type="sibTrans" cxnId="{CD258114-2100-4333-8536-418E2B835F9C}">
      <dgm:prSet/>
      <dgm:spPr/>
      <dgm:t>
        <a:bodyPr/>
        <a:lstStyle/>
        <a:p>
          <a:endParaRPr lang="de-DE"/>
        </a:p>
      </dgm:t>
    </dgm:pt>
    <dgm:pt modelId="{6866E551-E347-4848-819E-0D1E63B27E34}">
      <dgm:prSet phldrT="[Text]"/>
      <dgm:spPr/>
      <dgm:t>
        <a:bodyPr/>
        <a:lstStyle/>
        <a:p>
          <a:r>
            <a:rPr lang="ru-RU" dirty="0" smtClean="0"/>
            <a:t>Патенты и полезные модели</a:t>
          </a:r>
          <a:endParaRPr lang="de-DE" dirty="0"/>
        </a:p>
      </dgm:t>
    </dgm:pt>
    <dgm:pt modelId="{F65CB679-9DDD-4293-84D3-65B5336E8AE2}" type="parTrans" cxnId="{5FBBD3B4-3692-46C4-B3A2-65BD8AC9B7FE}">
      <dgm:prSet/>
      <dgm:spPr/>
      <dgm:t>
        <a:bodyPr/>
        <a:lstStyle/>
        <a:p>
          <a:endParaRPr lang="de-DE"/>
        </a:p>
      </dgm:t>
    </dgm:pt>
    <dgm:pt modelId="{6A5D673B-FF43-49A9-86E8-A63590ED258A}" type="sibTrans" cxnId="{5FBBD3B4-3692-46C4-B3A2-65BD8AC9B7FE}">
      <dgm:prSet/>
      <dgm:spPr/>
      <dgm:t>
        <a:bodyPr/>
        <a:lstStyle/>
        <a:p>
          <a:endParaRPr lang="de-DE"/>
        </a:p>
      </dgm:t>
    </dgm:pt>
    <dgm:pt modelId="{2BC16C7D-0C3C-46FF-A972-87860F116CED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8CF7926C-F908-4816-9A64-75C46A3152E0}" type="parTrans" cxnId="{E6C5E331-C57D-4D05-ACBE-4A9650FD5653}">
      <dgm:prSet/>
      <dgm:spPr/>
      <dgm:t>
        <a:bodyPr/>
        <a:lstStyle/>
        <a:p>
          <a:endParaRPr lang="de-DE"/>
        </a:p>
      </dgm:t>
    </dgm:pt>
    <dgm:pt modelId="{891AAD4C-3D71-409D-914D-C54021174D58}" type="sibTrans" cxnId="{E6C5E331-C57D-4D05-ACBE-4A9650FD5653}">
      <dgm:prSet/>
      <dgm:spPr/>
      <dgm:t>
        <a:bodyPr/>
        <a:lstStyle/>
        <a:p>
          <a:endParaRPr lang="de-DE"/>
        </a:p>
      </dgm:t>
    </dgm:pt>
    <dgm:pt modelId="{AE8DAEC3-F5EC-4F21-BFA5-DC7C60A8FD87}">
      <dgm:prSet phldrT="[Text]"/>
      <dgm:spPr/>
      <dgm:t>
        <a:bodyPr/>
        <a:lstStyle/>
        <a:p>
          <a:r>
            <a:rPr lang="ru-RU" dirty="0" smtClean="0"/>
            <a:t>Товарные знаки и дизайны</a:t>
          </a:r>
          <a:endParaRPr lang="de-DE" dirty="0"/>
        </a:p>
      </dgm:t>
    </dgm:pt>
    <dgm:pt modelId="{A565F566-B7C6-4302-A1C8-0E87460E693E}" type="parTrans" cxnId="{A2D44F41-6F84-423C-8BA2-E62B2C37D0B3}">
      <dgm:prSet/>
      <dgm:spPr/>
      <dgm:t>
        <a:bodyPr/>
        <a:lstStyle/>
        <a:p>
          <a:endParaRPr lang="de-DE"/>
        </a:p>
      </dgm:t>
    </dgm:pt>
    <dgm:pt modelId="{90FB73D1-0527-402A-BDA7-DEB9873CED10}" type="sibTrans" cxnId="{A2D44F41-6F84-423C-8BA2-E62B2C37D0B3}">
      <dgm:prSet/>
      <dgm:spPr/>
      <dgm:t>
        <a:bodyPr/>
        <a:lstStyle/>
        <a:p>
          <a:endParaRPr lang="de-DE"/>
        </a:p>
      </dgm:t>
    </dgm:pt>
    <dgm:pt modelId="{7DE1953E-1AE9-41A8-A7B7-67185DAA0436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EF47C7B8-53D5-4E45-B235-BB8BD9EC2D68}" type="parTrans" cxnId="{06E857E1-1F8F-4D3B-8C21-AD0A98249191}">
      <dgm:prSet/>
      <dgm:spPr/>
      <dgm:t>
        <a:bodyPr/>
        <a:lstStyle/>
        <a:p>
          <a:endParaRPr lang="de-DE"/>
        </a:p>
      </dgm:t>
    </dgm:pt>
    <dgm:pt modelId="{F29694F0-C914-4E6D-A70C-5F5F18CF2D2D}" type="sibTrans" cxnId="{06E857E1-1F8F-4D3B-8C21-AD0A98249191}">
      <dgm:prSet/>
      <dgm:spPr/>
      <dgm:t>
        <a:bodyPr/>
        <a:lstStyle/>
        <a:p>
          <a:endParaRPr lang="de-DE"/>
        </a:p>
      </dgm:t>
    </dgm:pt>
    <dgm:pt modelId="{80246F7C-A87A-449D-9E4F-D9726290FF5D}">
      <dgm:prSet phldrT="[Text]"/>
      <dgm:spPr/>
      <dgm:t>
        <a:bodyPr/>
        <a:lstStyle/>
        <a:p>
          <a:r>
            <a:rPr lang="ru-RU" dirty="0" smtClean="0"/>
            <a:t>Отдел экспертизы</a:t>
          </a:r>
          <a:endParaRPr lang="de-DE" dirty="0"/>
        </a:p>
      </dgm:t>
    </dgm:pt>
    <dgm:pt modelId="{50E16FC0-9C13-434D-B70F-8412668FD574}" type="parTrans" cxnId="{68E4FA42-43EA-40F5-B149-0A8E905B9B4E}">
      <dgm:prSet/>
      <dgm:spPr/>
      <dgm:t>
        <a:bodyPr/>
        <a:lstStyle/>
        <a:p>
          <a:endParaRPr lang="de-DE"/>
        </a:p>
      </dgm:t>
    </dgm:pt>
    <dgm:pt modelId="{192DF9C6-0D46-4FD1-81E6-52402B6E0DFD}" type="sibTrans" cxnId="{68E4FA42-43EA-40F5-B149-0A8E905B9B4E}">
      <dgm:prSet/>
      <dgm:spPr/>
      <dgm:t>
        <a:bodyPr/>
        <a:lstStyle/>
        <a:p>
          <a:endParaRPr lang="de-DE"/>
        </a:p>
      </dgm:t>
    </dgm:pt>
    <dgm:pt modelId="{E47422A5-A848-4845-989A-4FB9CAB4EC7F}">
      <dgm:prSet phldrT="[Text]"/>
      <dgm:spPr/>
      <dgm:t>
        <a:bodyPr/>
        <a:lstStyle/>
        <a:p>
          <a:r>
            <a:rPr lang="ru-RU" smtClean="0"/>
            <a:t>Патентный отдел</a:t>
          </a:r>
          <a:endParaRPr lang="de-DE" dirty="0"/>
        </a:p>
      </dgm:t>
    </dgm:pt>
    <dgm:pt modelId="{ED14DC11-E17A-413A-8DF2-536F896DA5FC}" type="parTrans" cxnId="{92535B37-1FA2-46DD-B4EF-951204756B13}">
      <dgm:prSet/>
      <dgm:spPr/>
      <dgm:t>
        <a:bodyPr/>
        <a:lstStyle/>
        <a:p>
          <a:endParaRPr lang="de-DE"/>
        </a:p>
      </dgm:t>
    </dgm:pt>
    <dgm:pt modelId="{DC525714-AA5A-449D-925A-0A9996AB2FD6}" type="sibTrans" cxnId="{92535B37-1FA2-46DD-B4EF-951204756B13}">
      <dgm:prSet/>
      <dgm:spPr/>
      <dgm:t>
        <a:bodyPr/>
        <a:lstStyle/>
        <a:p>
          <a:endParaRPr lang="de-DE"/>
        </a:p>
      </dgm:t>
    </dgm:pt>
    <dgm:pt modelId="{7FD4934B-D20D-48BE-B177-C313B8FA92E2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Отдел формальной проверки заявок на регистрацию дизайна</a:t>
          </a:r>
          <a:endParaRPr lang="de-DE" dirty="0">
            <a:solidFill>
              <a:schemeClr val="tx1"/>
            </a:solidFill>
          </a:endParaRPr>
        </a:p>
      </dgm:t>
    </dgm:pt>
    <dgm:pt modelId="{28A1D39C-6CD0-4953-A459-D568FD7D2392}" type="parTrans" cxnId="{1650C8F3-8E66-4FF6-8FF3-F99FF1313667}">
      <dgm:prSet/>
      <dgm:spPr/>
      <dgm:t>
        <a:bodyPr/>
        <a:lstStyle/>
        <a:p>
          <a:endParaRPr lang="de-DE"/>
        </a:p>
      </dgm:t>
    </dgm:pt>
    <dgm:pt modelId="{B28DFD82-6A07-4C5A-B408-04BDB327718D}" type="sibTrans" cxnId="{1650C8F3-8E66-4FF6-8FF3-F99FF1313667}">
      <dgm:prSet/>
      <dgm:spPr/>
      <dgm:t>
        <a:bodyPr/>
        <a:lstStyle/>
        <a:p>
          <a:endParaRPr lang="de-DE"/>
        </a:p>
      </dgm:t>
    </dgm:pt>
    <dgm:pt modelId="{FA2FA9CB-5F88-49F0-BA9C-CA6D85DBBF35}">
      <dgm:prSet phldrT="[Text]"/>
      <dgm:spPr/>
      <dgm:t>
        <a:bodyPr/>
        <a:lstStyle/>
        <a:p>
          <a:r>
            <a:rPr lang="ru-RU" dirty="0" smtClean="0"/>
            <a:t>Отдел по вопросам недействительности дизайна</a:t>
          </a:r>
          <a:endParaRPr lang="de-DE" dirty="0">
            <a:solidFill>
              <a:schemeClr val="tx1"/>
            </a:solidFill>
          </a:endParaRPr>
        </a:p>
      </dgm:t>
    </dgm:pt>
    <dgm:pt modelId="{C6F79CDE-13FD-400E-989A-5DB6C1973FFE}" type="parTrans" cxnId="{DD07998F-1A77-4479-ABA4-DC2AF112AA7C}">
      <dgm:prSet/>
      <dgm:spPr/>
      <dgm:t>
        <a:bodyPr/>
        <a:lstStyle/>
        <a:p>
          <a:endParaRPr lang="de-DE"/>
        </a:p>
      </dgm:t>
    </dgm:pt>
    <dgm:pt modelId="{5F655BFE-B0F6-4971-9E20-EEBD38A1CF84}" type="sibTrans" cxnId="{DD07998F-1A77-4479-ABA4-DC2AF112AA7C}">
      <dgm:prSet/>
      <dgm:spPr/>
      <dgm:t>
        <a:bodyPr/>
        <a:lstStyle/>
        <a:p>
          <a:endParaRPr lang="de-DE"/>
        </a:p>
      </dgm:t>
    </dgm:pt>
    <dgm:pt modelId="{8E11FC41-4700-4C19-AD99-2EA8D636FF7A}" type="pres">
      <dgm:prSet presAssocID="{F76818D8-8F11-4225-9182-156925F99E5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CB0C380-6314-4970-BA3B-3E340B1E07F4}" type="pres">
      <dgm:prSet presAssocID="{F76818D8-8F11-4225-9182-156925F99E55}" presName="hierFlow" presStyleCnt="0"/>
      <dgm:spPr/>
    </dgm:pt>
    <dgm:pt modelId="{4DB96A33-7E2A-4CA3-8D86-9488984D03CA}" type="pres">
      <dgm:prSet presAssocID="{F76818D8-8F11-4225-9182-156925F99E5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E97FE62-3CD3-4740-8B71-6DCEE1ACC9DC}" type="pres">
      <dgm:prSet presAssocID="{D33FB6E8-2F58-462B-B153-A8A370281CAD}" presName="Name14" presStyleCnt="0"/>
      <dgm:spPr/>
    </dgm:pt>
    <dgm:pt modelId="{A4BD5C4D-5FF5-48D9-84E8-78413B23ABC5}" type="pres">
      <dgm:prSet presAssocID="{D33FB6E8-2F58-462B-B153-A8A370281CAD}" presName="level1Shape" presStyleLbl="node0" presStyleIdx="0" presStyleCnt="1" custScaleX="276794" custScaleY="42968" custLinFactNeighborX="-6495" custLinFactNeighborY="1214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92325D-DCAF-4503-A811-118E6662696B}" type="pres">
      <dgm:prSet presAssocID="{D33FB6E8-2F58-462B-B153-A8A370281CAD}" presName="hierChild2" presStyleCnt="0"/>
      <dgm:spPr/>
    </dgm:pt>
    <dgm:pt modelId="{050353A8-8A70-475C-A0C8-612C9E0872AB}" type="pres">
      <dgm:prSet presAssocID="{F65CB679-9DDD-4293-84D3-65B5336E8AE2}" presName="Name19" presStyleLbl="parChTrans1D2" presStyleIdx="0" presStyleCnt="4"/>
      <dgm:spPr/>
      <dgm:t>
        <a:bodyPr/>
        <a:lstStyle/>
        <a:p>
          <a:endParaRPr lang="de-DE"/>
        </a:p>
      </dgm:t>
    </dgm:pt>
    <dgm:pt modelId="{66BF46D0-72D5-4584-8D70-8178EA911B51}" type="pres">
      <dgm:prSet presAssocID="{6866E551-E347-4848-819E-0D1E63B27E34}" presName="Name21" presStyleCnt="0"/>
      <dgm:spPr/>
    </dgm:pt>
    <dgm:pt modelId="{B0AD344D-99C4-4917-A980-345582E48784}" type="pres">
      <dgm:prSet presAssocID="{6866E551-E347-4848-819E-0D1E63B27E34}" presName="level2Shape" presStyleLbl="node2" presStyleIdx="0" presStyleCnt="4" custScaleY="55965"/>
      <dgm:spPr/>
      <dgm:t>
        <a:bodyPr/>
        <a:lstStyle/>
        <a:p>
          <a:endParaRPr lang="de-DE"/>
        </a:p>
      </dgm:t>
    </dgm:pt>
    <dgm:pt modelId="{23A9E27E-1923-4C64-B329-721C32584F8D}" type="pres">
      <dgm:prSet presAssocID="{6866E551-E347-4848-819E-0D1E63B27E34}" presName="hierChild3" presStyleCnt="0"/>
      <dgm:spPr/>
    </dgm:pt>
    <dgm:pt modelId="{4FD8CC6F-5273-43A6-876E-49AFF78A6DA3}" type="pres">
      <dgm:prSet presAssocID="{50E16FC0-9C13-434D-B70F-8412668FD574}" presName="Name19" presStyleLbl="parChTrans1D3" presStyleIdx="0" presStyleCnt="4"/>
      <dgm:spPr/>
      <dgm:t>
        <a:bodyPr/>
        <a:lstStyle/>
        <a:p>
          <a:endParaRPr lang="de-DE"/>
        </a:p>
      </dgm:t>
    </dgm:pt>
    <dgm:pt modelId="{7E6EDDEE-FC48-46E5-B64D-08075003E5F4}" type="pres">
      <dgm:prSet presAssocID="{80246F7C-A87A-449D-9E4F-D9726290FF5D}" presName="Name21" presStyleCnt="0"/>
      <dgm:spPr/>
    </dgm:pt>
    <dgm:pt modelId="{5848AF01-159B-4F7E-A3A0-2F8C9B6CD957}" type="pres">
      <dgm:prSet presAssocID="{80246F7C-A87A-449D-9E4F-D9726290FF5D}" presName="level2Shape" presStyleLbl="node3" presStyleIdx="0" presStyleCnt="4" custScaleY="43551"/>
      <dgm:spPr/>
      <dgm:t>
        <a:bodyPr/>
        <a:lstStyle/>
        <a:p>
          <a:endParaRPr lang="de-DE"/>
        </a:p>
      </dgm:t>
    </dgm:pt>
    <dgm:pt modelId="{9DB8DB18-E09B-4DA1-91D2-E0C6FD1D5971}" type="pres">
      <dgm:prSet presAssocID="{80246F7C-A87A-449D-9E4F-D9726290FF5D}" presName="hierChild3" presStyleCnt="0"/>
      <dgm:spPr/>
    </dgm:pt>
    <dgm:pt modelId="{05055B39-C899-4D6A-9B76-D37651C8E7E5}" type="pres">
      <dgm:prSet presAssocID="{ED14DC11-E17A-413A-8DF2-536F896DA5FC}" presName="Name19" presStyleLbl="parChTrans1D3" presStyleIdx="1" presStyleCnt="4"/>
      <dgm:spPr/>
      <dgm:t>
        <a:bodyPr/>
        <a:lstStyle/>
        <a:p>
          <a:endParaRPr lang="de-DE"/>
        </a:p>
      </dgm:t>
    </dgm:pt>
    <dgm:pt modelId="{D3D36B2E-9773-4D4E-A6B2-828D809AAB1E}" type="pres">
      <dgm:prSet presAssocID="{E47422A5-A848-4845-989A-4FB9CAB4EC7F}" presName="Name21" presStyleCnt="0"/>
      <dgm:spPr/>
    </dgm:pt>
    <dgm:pt modelId="{B9968833-BD4B-4D75-A595-175A8CAFF1DA}" type="pres">
      <dgm:prSet presAssocID="{E47422A5-A848-4845-989A-4FB9CAB4EC7F}" presName="level2Shape" presStyleLbl="node3" presStyleIdx="1" presStyleCnt="4" custScaleY="45362"/>
      <dgm:spPr/>
      <dgm:t>
        <a:bodyPr/>
        <a:lstStyle/>
        <a:p>
          <a:endParaRPr lang="de-DE"/>
        </a:p>
      </dgm:t>
    </dgm:pt>
    <dgm:pt modelId="{22938D5A-3F63-43CE-8AC8-E7413037D05E}" type="pres">
      <dgm:prSet presAssocID="{E47422A5-A848-4845-989A-4FB9CAB4EC7F}" presName="hierChild3" presStyleCnt="0"/>
      <dgm:spPr/>
    </dgm:pt>
    <dgm:pt modelId="{ECEACF2A-60E9-48A2-8EE5-76E348DACABD}" type="pres">
      <dgm:prSet presAssocID="{8CF7926C-F908-4816-9A64-75C46A3152E0}" presName="Name19" presStyleLbl="parChTrans1D2" presStyleIdx="1" presStyleCnt="4"/>
      <dgm:spPr/>
      <dgm:t>
        <a:bodyPr/>
        <a:lstStyle/>
        <a:p>
          <a:endParaRPr lang="de-DE"/>
        </a:p>
      </dgm:t>
    </dgm:pt>
    <dgm:pt modelId="{74F049E6-436A-4425-9C0D-505AB1912DC3}" type="pres">
      <dgm:prSet presAssocID="{2BC16C7D-0C3C-46FF-A972-87860F116CED}" presName="Name21" presStyleCnt="0"/>
      <dgm:spPr/>
    </dgm:pt>
    <dgm:pt modelId="{A3D22A17-8B26-4459-A118-50EAC07C0E3B}" type="pres">
      <dgm:prSet presAssocID="{2BC16C7D-0C3C-46FF-A972-87860F116CED}" presName="level2Shape" presStyleLbl="node2" presStyleIdx="1" presStyleCnt="4" custScaleY="39696"/>
      <dgm:spPr/>
      <dgm:t>
        <a:bodyPr/>
        <a:lstStyle/>
        <a:p>
          <a:endParaRPr lang="de-DE"/>
        </a:p>
      </dgm:t>
    </dgm:pt>
    <dgm:pt modelId="{D0D40604-6690-4B71-BA61-FAD9D562B4A2}" type="pres">
      <dgm:prSet presAssocID="{2BC16C7D-0C3C-46FF-A972-87860F116CED}" presName="hierChild3" presStyleCnt="0"/>
      <dgm:spPr/>
    </dgm:pt>
    <dgm:pt modelId="{5E67D2D9-E838-4361-8DD1-2227863A876D}" type="pres">
      <dgm:prSet presAssocID="{A565F566-B7C6-4302-A1C8-0E87460E693E}" presName="Name19" presStyleLbl="parChTrans1D2" presStyleIdx="2" presStyleCnt="4"/>
      <dgm:spPr/>
      <dgm:t>
        <a:bodyPr/>
        <a:lstStyle/>
        <a:p>
          <a:endParaRPr lang="de-DE"/>
        </a:p>
      </dgm:t>
    </dgm:pt>
    <dgm:pt modelId="{D9428BDB-3B35-47B7-AE99-0CEECB7A2DBC}" type="pres">
      <dgm:prSet presAssocID="{AE8DAEC3-F5EC-4F21-BFA5-DC7C60A8FD87}" presName="Name21" presStyleCnt="0"/>
      <dgm:spPr/>
    </dgm:pt>
    <dgm:pt modelId="{84E8A37B-542A-4BD4-8F03-07BB9F1EB116}" type="pres">
      <dgm:prSet presAssocID="{AE8DAEC3-F5EC-4F21-BFA5-DC7C60A8FD87}" presName="level2Shape" presStyleLbl="node2" presStyleIdx="2" presStyleCnt="4" custScaleY="55965"/>
      <dgm:spPr/>
      <dgm:t>
        <a:bodyPr/>
        <a:lstStyle/>
        <a:p>
          <a:endParaRPr lang="de-DE"/>
        </a:p>
      </dgm:t>
    </dgm:pt>
    <dgm:pt modelId="{86278120-7999-4515-AE7A-10C3026F0BA4}" type="pres">
      <dgm:prSet presAssocID="{AE8DAEC3-F5EC-4F21-BFA5-DC7C60A8FD87}" presName="hierChild3" presStyleCnt="0"/>
      <dgm:spPr/>
    </dgm:pt>
    <dgm:pt modelId="{32A802BC-F711-4FEF-BDF6-CE9A482E1EFF}" type="pres">
      <dgm:prSet presAssocID="{28A1D39C-6CD0-4953-A459-D568FD7D2392}" presName="Name19" presStyleLbl="parChTrans1D3" presStyleIdx="2" presStyleCnt="4"/>
      <dgm:spPr/>
      <dgm:t>
        <a:bodyPr/>
        <a:lstStyle/>
        <a:p>
          <a:endParaRPr lang="de-DE"/>
        </a:p>
      </dgm:t>
    </dgm:pt>
    <dgm:pt modelId="{B7C55F94-CDCC-4593-B1EB-DBBA3841436E}" type="pres">
      <dgm:prSet presAssocID="{7FD4934B-D20D-48BE-B177-C313B8FA92E2}" presName="Name21" presStyleCnt="0"/>
      <dgm:spPr/>
    </dgm:pt>
    <dgm:pt modelId="{2BFFB463-4491-4703-8156-CE62079DA03F}" type="pres">
      <dgm:prSet presAssocID="{7FD4934B-D20D-48BE-B177-C313B8FA92E2}" presName="level2Shape" presStyleLbl="node3" presStyleIdx="2" presStyleCnt="4" custScaleX="135921" custScaleY="45362"/>
      <dgm:spPr/>
      <dgm:t>
        <a:bodyPr/>
        <a:lstStyle/>
        <a:p>
          <a:endParaRPr lang="de-DE"/>
        </a:p>
      </dgm:t>
    </dgm:pt>
    <dgm:pt modelId="{14BA4BD9-2050-430A-839C-A1640A22DBA6}" type="pres">
      <dgm:prSet presAssocID="{7FD4934B-D20D-48BE-B177-C313B8FA92E2}" presName="hierChild3" presStyleCnt="0"/>
      <dgm:spPr/>
    </dgm:pt>
    <dgm:pt modelId="{521A82CB-6802-4031-89BD-60408FCFAE9D}" type="pres">
      <dgm:prSet presAssocID="{C6F79CDE-13FD-400E-989A-5DB6C1973FFE}" presName="Name19" presStyleLbl="parChTrans1D3" presStyleIdx="3" presStyleCnt="4"/>
      <dgm:spPr/>
      <dgm:t>
        <a:bodyPr/>
        <a:lstStyle/>
        <a:p>
          <a:endParaRPr lang="de-DE"/>
        </a:p>
      </dgm:t>
    </dgm:pt>
    <dgm:pt modelId="{0DC1FB6A-C673-488F-A9E8-543678A953C7}" type="pres">
      <dgm:prSet presAssocID="{FA2FA9CB-5F88-49F0-BA9C-CA6D85DBBF35}" presName="Name21" presStyleCnt="0"/>
      <dgm:spPr/>
    </dgm:pt>
    <dgm:pt modelId="{19872F26-0C71-41F3-BD39-7AFF3C7AB5A9}" type="pres">
      <dgm:prSet presAssocID="{FA2FA9CB-5F88-49F0-BA9C-CA6D85DBBF35}" presName="level2Shape" presStyleLbl="node3" presStyleIdx="3" presStyleCnt="4" custScaleX="159155" custScaleY="45362"/>
      <dgm:spPr/>
      <dgm:t>
        <a:bodyPr/>
        <a:lstStyle/>
        <a:p>
          <a:endParaRPr lang="de-DE"/>
        </a:p>
      </dgm:t>
    </dgm:pt>
    <dgm:pt modelId="{B0BFC424-B289-459C-A52C-599AB75682AC}" type="pres">
      <dgm:prSet presAssocID="{FA2FA9CB-5F88-49F0-BA9C-CA6D85DBBF35}" presName="hierChild3" presStyleCnt="0"/>
      <dgm:spPr/>
    </dgm:pt>
    <dgm:pt modelId="{8E13F01F-DCB9-4330-9FAE-86BCD74EA7BB}" type="pres">
      <dgm:prSet presAssocID="{EF47C7B8-53D5-4E45-B235-BB8BD9EC2D68}" presName="Name19" presStyleLbl="parChTrans1D2" presStyleIdx="3" presStyleCnt="4"/>
      <dgm:spPr/>
      <dgm:t>
        <a:bodyPr/>
        <a:lstStyle/>
        <a:p>
          <a:endParaRPr lang="de-DE"/>
        </a:p>
      </dgm:t>
    </dgm:pt>
    <dgm:pt modelId="{6FF6BE62-0D86-4C19-8E36-285CD8AEEE4A}" type="pres">
      <dgm:prSet presAssocID="{7DE1953E-1AE9-41A8-A7B7-67185DAA0436}" presName="Name21" presStyleCnt="0"/>
      <dgm:spPr/>
    </dgm:pt>
    <dgm:pt modelId="{9B406BF7-AA28-47A0-A8F3-26D69F23D2E4}" type="pres">
      <dgm:prSet presAssocID="{7DE1953E-1AE9-41A8-A7B7-67185DAA0436}" presName="level2Shape" presStyleLbl="node2" presStyleIdx="3" presStyleCnt="4" custScaleY="39554"/>
      <dgm:spPr/>
      <dgm:t>
        <a:bodyPr/>
        <a:lstStyle/>
        <a:p>
          <a:endParaRPr lang="de-DE"/>
        </a:p>
      </dgm:t>
    </dgm:pt>
    <dgm:pt modelId="{A098812A-3C08-4DAE-89A2-8DD7BA4D8F21}" type="pres">
      <dgm:prSet presAssocID="{7DE1953E-1AE9-41A8-A7B7-67185DAA0436}" presName="hierChild3" presStyleCnt="0"/>
      <dgm:spPr/>
    </dgm:pt>
    <dgm:pt modelId="{F2966EBB-3FFA-4340-B686-2ECBA24BA6A9}" type="pres">
      <dgm:prSet presAssocID="{F76818D8-8F11-4225-9182-156925F99E55}" presName="bgShapesFlow" presStyleCnt="0"/>
      <dgm:spPr/>
    </dgm:pt>
  </dgm:ptLst>
  <dgm:cxnLst>
    <dgm:cxn modelId="{CD258114-2100-4333-8536-418E2B835F9C}" srcId="{F76818D8-8F11-4225-9182-156925F99E55}" destId="{D33FB6E8-2F58-462B-B153-A8A370281CAD}" srcOrd="0" destOrd="0" parTransId="{ECCAF6D4-AAF1-4462-BADF-ECBFD008D3BC}" sibTransId="{BE1AE6BD-0F6F-43E6-8CF2-95382B10944D}"/>
    <dgm:cxn modelId="{5ECDDF1B-4071-483A-942D-B7E6F200FB69}" type="presOf" srcId="{28A1D39C-6CD0-4953-A459-D568FD7D2392}" destId="{32A802BC-F711-4FEF-BDF6-CE9A482E1EFF}" srcOrd="0" destOrd="0" presId="urn:microsoft.com/office/officeart/2005/8/layout/hierarchy6"/>
    <dgm:cxn modelId="{24DA343F-D330-4114-BB26-F57307EEF656}" type="presOf" srcId="{C6F79CDE-13FD-400E-989A-5DB6C1973FFE}" destId="{521A82CB-6802-4031-89BD-60408FCFAE9D}" srcOrd="0" destOrd="0" presId="urn:microsoft.com/office/officeart/2005/8/layout/hierarchy6"/>
    <dgm:cxn modelId="{A19F3830-56CE-47E4-BBDC-43C70A82E095}" type="presOf" srcId="{AE8DAEC3-F5EC-4F21-BFA5-DC7C60A8FD87}" destId="{84E8A37B-542A-4BD4-8F03-07BB9F1EB116}" srcOrd="0" destOrd="0" presId="urn:microsoft.com/office/officeart/2005/8/layout/hierarchy6"/>
    <dgm:cxn modelId="{7CD66145-BF09-48D6-894B-795CF8C1BCED}" type="presOf" srcId="{A565F566-B7C6-4302-A1C8-0E87460E693E}" destId="{5E67D2D9-E838-4361-8DD1-2227863A876D}" srcOrd="0" destOrd="0" presId="urn:microsoft.com/office/officeart/2005/8/layout/hierarchy6"/>
    <dgm:cxn modelId="{66A7036E-0855-45FD-8126-032A4171ABBF}" type="presOf" srcId="{50E16FC0-9C13-434D-B70F-8412668FD574}" destId="{4FD8CC6F-5273-43A6-876E-49AFF78A6DA3}" srcOrd="0" destOrd="0" presId="urn:microsoft.com/office/officeart/2005/8/layout/hierarchy6"/>
    <dgm:cxn modelId="{7A8579A5-1F37-4D45-ADBB-C7D202CFF4B5}" type="presOf" srcId="{2BC16C7D-0C3C-46FF-A972-87860F116CED}" destId="{A3D22A17-8B26-4459-A118-50EAC07C0E3B}" srcOrd="0" destOrd="0" presId="urn:microsoft.com/office/officeart/2005/8/layout/hierarchy6"/>
    <dgm:cxn modelId="{55375091-8064-4EF3-B3A8-9AF72C1D9CFB}" type="presOf" srcId="{F65CB679-9DDD-4293-84D3-65B5336E8AE2}" destId="{050353A8-8A70-475C-A0C8-612C9E0872AB}" srcOrd="0" destOrd="0" presId="urn:microsoft.com/office/officeart/2005/8/layout/hierarchy6"/>
    <dgm:cxn modelId="{68E4FA42-43EA-40F5-B149-0A8E905B9B4E}" srcId="{6866E551-E347-4848-819E-0D1E63B27E34}" destId="{80246F7C-A87A-449D-9E4F-D9726290FF5D}" srcOrd="0" destOrd="0" parTransId="{50E16FC0-9C13-434D-B70F-8412668FD574}" sibTransId="{192DF9C6-0D46-4FD1-81E6-52402B6E0DFD}"/>
    <dgm:cxn modelId="{DD07998F-1A77-4479-ABA4-DC2AF112AA7C}" srcId="{AE8DAEC3-F5EC-4F21-BFA5-DC7C60A8FD87}" destId="{FA2FA9CB-5F88-49F0-BA9C-CA6D85DBBF35}" srcOrd="1" destOrd="0" parTransId="{C6F79CDE-13FD-400E-989A-5DB6C1973FFE}" sibTransId="{5F655BFE-B0F6-4971-9E20-EEBD38A1CF84}"/>
    <dgm:cxn modelId="{D3DF8FBF-6E8F-4CC7-BF33-28006A410D5B}" type="presOf" srcId="{D33FB6E8-2F58-462B-B153-A8A370281CAD}" destId="{A4BD5C4D-5FF5-48D9-84E8-78413B23ABC5}" srcOrd="0" destOrd="0" presId="urn:microsoft.com/office/officeart/2005/8/layout/hierarchy6"/>
    <dgm:cxn modelId="{D31B1AB9-B6D0-4D11-8CF7-546AEABB3A6A}" type="presOf" srcId="{7FD4934B-D20D-48BE-B177-C313B8FA92E2}" destId="{2BFFB463-4491-4703-8156-CE62079DA03F}" srcOrd="0" destOrd="0" presId="urn:microsoft.com/office/officeart/2005/8/layout/hierarchy6"/>
    <dgm:cxn modelId="{56500E96-B497-4561-884A-1F79AE278D87}" type="presOf" srcId="{ED14DC11-E17A-413A-8DF2-536F896DA5FC}" destId="{05055B39-C899-4D6A-9B76-D37651C8E7E5}" srcOrd="0" destOrd="0" presId="urn:microsoft.com/office/officeart/2005/8/layout/hierarchy6"/>
    <dgm:cxn modelId="{04570E72-9C04-409F-88F7-5B2296FE0A16}" type="presOf" srcId="{7DE1953E-1AE9-41A8-A7B7-67185DAA0436}" destId="{9B406BF7-AA28-47A0-A8F3-26D69F23D2E4}" srcOrd="0" destOrd="0" presId="urn:microsoft.com/office/officeart/2005/8/layout/hierarchy6"/>
    <dgm:cxn modelId="{E6C5E331-C57D-4D05-ACBE-4A9650FD5653}" srcId="{D33FB6E8-2F58-462B-B153-A8A370281CAD}" destId="{2BC16C7D-0C3C-46FF-A972-87860F116CED}" srcOrd="1" destOrd="0" parTransId="{8CF7926C-F908-4816-9A64-75C46A3152E0}" sibTransId="{891AAD4C-3D71-409D-914D-C54021174D58}"/>
    <dgm:cxn modelId="{BF187627-D3AB-40F8-B522-34C906FC6858}" type="presOf" srcId="{E47422A5-A848-4845-989A-4FB9CAB4EC7F}" destId="{B9968833-BD4B-4D75-A595-175A8CAFF1DA}" srcOrd="0" destOrd="0" presId="urn:microsoft.com/office/officeart/2005/8/layout/hierarchy6"/>
    <dgm:cxn modelId="{AEB0668B-1567-42BB-9455-F17D4AFD9F56}" type="presOf" srcId="{8CF7926C-F908-4816-9A64-75C46A3152E0}" destId="{ECEACF2A-60E9-48A2-8EE5-76E348DACABD}" srcOrd="0" destOrd="0" presId="urn:microsoft.com/office/officeart/2005/8/layout/hierarchy6"/>
    <dgm:cxn modelId="{5FBBD3B4-3692-46C4-B3A2-65BD8AC9B7FE}" srcId="{D33FB6E8-2F58-462B-B153-A8A370281CAD}" destId="{6866E551-E347-4848-819E-0D1E63B27E34}" srcOrd="0" destOrd="0" parTransId="{F65CB679-9DDD-4293-84D3-65B5336E8AE2}" sibTransId="{6A5D673B-FF43-49A9-86E8-A63590ED258A}"/>
    <dgm:cxn modelId="{879C766F-7921-41C1-8347-4676C50D12B8}" type="presOf" srcId="{6866E551-E347-4848-819E-0D1E63B27E34}" destId="{B0AD344D-99C4-4917-A980-345582E48784}" srcOrd="0" destOrd="0" presId="urn:microsoft.com/office/officeart/2005/8/layout/hierarchy6"/>
    <dgm:cxn modelId="{B41A35F4-DDBC-438F-90C4-9C7F1CEF71AB}" type="presOf" srcId="{F76818D8-8F11-4225-9182-156925F99E55}" destId="{8E11FC41-4700-4C19-AD99-2EA8D636FF7A}" srcOrd="0" destOrd="0" presId="urn:microsoft.com/office/officeart/2005/8/layout/hierarchy6"/>
    <dgm:cxn modelId="{3256DBEC-B6F0-44B5-8C2D-B936F02A5A43}" type="presOf" srcId="{80246F7C-A87A-449D-9E4F-D9726290FF5D}" destId="{5848AF01-159B-4F7E-A3A0-2F8C9B6CD957}" srcOrd="0" destOrd="0" presId="urn:microsoft.com/office/officeart/2005/8/layout/hierarchy6"/>
    <dgm:cxn modelId="{1650C8F3-8E66-4FF6-8FF3-F99FF1313667}" srcId="{AE8DAEC3-F5EC-4F21-BFA5-DC7C60A8FD87}" destId="{7FD4934B-D20D-48BE-B177-C313B8FA92E2}" srcOrd="0" destOrd="0" parTransId="{28A1D39C-6CD0-4953-A459-D568FD7D2392}" sibTransId="{B28DFD82-6A07-4C5A-B408-04BDB327718D}"/>
    <dgm:cxn modelId="{06E857E1-1F8F-4D3B-8C21-AD0A98249191}" srcId="{D33FB6E8-2F58-462B-B153-A8A370281CAD}" destId="{7DE1953E-1AE9-41A8-A7B7-67185DAA0436}" srcOrd="3" destOrd="0" parTransId="{EF47C7B8-53D5-4E45-B235-BB8BD9EC2D68}" sibTransId="{F29694F0-C914-4E6D-A70C-5F5F18CF2D2D}"/>
    <dgm:cxn modelId="{A2D44F41-6F84-423C-8BA2-E62B2C37D0B3}" srcId="{D33FB6E8-2F58-462B-B153-A8A370281CAD}" destId="{AE8DAEC3-F5EC-4F21-BFA5-DC7C60A8FD87}" srcOrd="2" destOrd="0" parTransId="{A565F566-B7C6-4302-A1C8-0E87460E693E}" sibTransId="{90FB73D1-0527-402A-BDA7-DEB9873CED10}"/>
    <dgm:cxn modelId="{F74B185D-D992-4F3E-BCC7-2A725AB49A7E}" type="presOf" srcId="{FA2FA9CB-5F88-49F0-BA9C-CA6D85DBBF35}" destId="{19872F26-0C71-41F3-BD39-7AFF3C7AB5A9}" srcOrd="0" destOrd="0" presId="urn:microsoft.com/office/officeart/2005/8/layout/hierarchy6"/>
    <dgm:cxn modelId="{92535B37-1FA2-46DD-B4EF-951204756B13}" srcId="{6866E551-E347-4848-819E-0D1E63B27E34}" destId="{E47422A5-A848-4845-989A-4FB9CAB4EC7F}" srcOrd="1" destOrd="0" parTransId="{ED14DC11-E17A-413A-8DF2-536F896DA5FC}" sibTransId="{DC525714-AA5A-449D-925A-0A9996AB2FD6}"/>
    <dgm:cxn modelId="{69DB5C39-65C4-436C-89D6-0F2929795E09}" type="presOf" srcId="{EF47C7B8-53D5-4E45-B235-BB8BD9EC2D68}" destId="{8E13F01F-DCB9-4330-9FAE-86BCD74EA7BB}" srcOrd="0" destOrd="0" presId="urn:microsoft.com/office/officeart/2005/8/layout/hierarchy6"/>
    <dgm:cxn modelId="{2DB692DA-F5C0-45D3-9351-140C2CDE3383}" type="presParOf" srcId="{8E11FC41-4700-4C19-AD99-2EA8D636FF7A}" destId="{4CB0C380-6314-4970-BA3B-3E340B1E07F4}" srcOrd="0" destOrd="0" presId="urn:microsoft.com/office/officeart/2005/8/layout/hierarchy6"/>
    <dgm:cxn modelId="{BE1DB868-1412-4A99-B125-14297F44ACB8}" type="presParOf" srcId="{4CB0C380-6314-4970-BA3B-3E340B1E07F4}" destId="{4DB96A33-7E2A-4CA3-8D86-9488984D03CA}" srcOrd="0" destOrd="0" presId="urn:microsoft.com/office/officeart/2005/8/layout/hierarchy6"/>
    <dgm:cxn modelId="{6EDA81D3-41B8-4F35-A6F6-0B31DDD8372D}" type="presParOf" srcId="{4DB96A33-7E2A-4CA3-8D86-9488984D03CA}" destId="{4E97FE62-3CD3-4740-8B71-6DCEE1ACC9DC}" srcOrd="0" destOrd="0" presId="urn:microsoft.com/office/officeart/2005/8/layout/hierarchy6"/>
    <dgm:cxn modelId="{808252BB-2E6E-4C37-98EB-EA9FFD5AACDD}" type="presParOf" srcId="{4E97FE62-3CD3-4740-8B71-6DCEE1ACC9DC}" destId="{A4BD5C4D-5FF5-48D9-84E8-78413B23ABC5}" srcOrd="0" destOrd="0" presId="urn:microsoft.com/office/officeart/2005/8/layout/hierarchy6"/>
    <dgm:cxn modelId="{89D6C7BD-7DB4-45E3-87C1-30EBAB2E2AAE}" type="presParOf" srcId="{4E97FE62-3CD3-4740-8B71-6DCEE1ACC9DC}" destId="{B492325D-DCAF-4503-A811-118E6662696B}" srcOrd="1" destOrd="0" presId="urn:microsoft.com/office/officeart/2005/8/layout/hierarchy6"/>
    <dgm:cxn modelId="{2F189C0D-AF57-475A-B0EE-C25B68C5990F}" type="presParOf" srcId="{B492325D-DCAF-4503-A811-118E6662696B}" destId="{050353A8-8A70-475C-A0C8-612C9E0872AB}" srcOrd="0" destOrd="0" presId="urn:microsoft.com/office/officeart/2005/8/layout/hierarchy6"/>
    <dgm:cxn modelId="{BBFBC312-05C3-4E76-8924-7C8B32C85470}" type="presParOf" srcId="{B492325D-DCAF-4503-A811-118E6662696B}" destId="{66BF46D0-72D5-4584-8D70-8178EA911B51}" srcOrd="1" destOrd="0" presId="urn:microsoft.com/office/officeart/2005/8/layout/hierarchy6"/>
    <dgm:cxn modelId="{1EE30498-97FC-414E-A361-63FBF5F2639B}" type="presParOf" srcId="{66BF46D0-72D5-4584-8D70-8178EA911B51}" destId="{B0AD344D-99C4-4917-A980-345582E48784}" srcOrd="0" destOrd="0" presId="urn:microsoft.com/office/officeart/2005/8/layout/hierarchy6"/>
    <dgm:cxn modelId="{01CD0703-F70F-4A7F-BD76-3817176ACD07}" type="presParOf" srcId="{66BF46D0-72D5-4584-8D70-8178EA911B51}" destId="{23A9E27E-1923-4C64-B329-721C32584F8D}" srcOrd="1" destOrd="0" presId="urn:microsoft.com/office/officeart/2005/8/layout/hierarchy6"/>
    <dgm:cxn modelId="{D178ABBB-3F69-4C8B-B0CF-897B7F289BE0}" type="presParOf" srcId="{23A9E27E-1923-4C64-B329-721C32584F8D}" destId="{4FD8CC6F-5273-43A6-876E-49AFF78A6DA3}" srcOrd="0" destOrd="0" presId="urn:microsoft.com/office/officeart/2005/8/layout/hierarchy6"/>
    <dgm:cxn modelId="{EEDDFAB9-7BF8-4301-AA2F-723DFD8CF5E9}" type="presParOf" srcId="{23A9E27E-1923-4C64-B329-721C32584F8D}" destId="{7E6EDDEE-FC48-46E5-B64D-08075003E5F4}" srcOrd="1" destOrd="0" presId="urn:microsoft.com/office/officeart/2005/8/layout/hierarchy6"/>
    <dgm:cxn modelId="{CCCC9B18-7176-4BED-9340-83FCFB0452A3}" type="presParOf" srcId="{7E6EDDEE-FC48-46E5-B64D-08075003E5F4}" destId="{5848AF01-159B-4F7E-A3A0-2F8C9B6CD957}" srcOrd="0" destOrd="0" presId="urn:microsoft.com/office/officeart/2005/8/layout/hierarchy6"/>
    <dgm:cxn modelId="{A3A9FB64-7DDC-4C77-A1C3-26907972D71C}" type="presParOf" srcId="{7E6EDDEE-FC48-46E5-B64D-08075003E5F4}" destId="{9DB8DB18-E09B-4DA1-91D2-E0C6FD1D5971}" srcOrd="1" destOrd="0" presId="urn:microsoft.com/office/officeart/2005/8/layout/hierarchy6"/>
    <dgm:cxn modelId="{C66FA525-F917-4410-9420-CB0A7C624FD2}" type="presParOf" srcId="{23A9E27E-1923-4C64-B329-721C32584F8D}" destId="{05055B39-C899-4D6A-9B76-D37651C8E7E5}" srcOrd="2" destOrd="0" presId="urn:microsoft.com/office/officeart/2005/8/layout/hierarchy6"/>
    <dgm:cxn modelId="{22369BAD-CFCF-466F-A471-873C806BD8A6}" type="presParOf" srcId="{23A9E27E-1923-4C64-B329-721C32584F8D}" destId="{D3D36B2E-9773-4D4E-A6B2-828D809AAB1E}" srcOrd="3" destOrd="0" presId="urn:microsoft.com/office/officeart/2005/8/layout/hierarchy6"/>
    <dgm:cxn modelId="{EF070AE1-5B94-4D8A-AD06-7489F17D39E4}" type="presParOf" srcId="{D3D36B2E-9773-4D4E-A6B2-828D809AAB1E}" destId="{B9968833-BD4B-4D75-A595-175A8CAFF1DA}" srcOrd="0" destOrd="0" presId="urn:microsoft.com/office/officeart/2005/8/layout/hierarchy6"/>
    <dgm:cxn modelId="{C2AD11C0-4295-4EAB-80EE-54CB65655D32}" type="presParOf" srcId="{D3D36B2E-9773-4D4E-A6B2-828D809AAB1E}" destId="{22938D5A-3F63-43CE-8AC8-E7413037D05E}" srcOrd="1" destOrd="0" presId="urn:microsoft.com/office/officeart/2005/8/layout/hierarchy6"/>
    <dgm:cxn modelId="{1C14F93D-425F-429D-8306-0B852110C750}" type="presParOf" srcId="{B492325D-DCAF-4503-A811-118E6662696B}" destId="{ECEACF2A-60E9-48A2-8EE5-76E348DACABD}" srcOrd="2" destOrd="0" presId="urn:microsoft.com/office/officeart/2005/8/layout/hierarchy6"/>
    <dgm:cxn modelId="{7CB31F8A-4F0F-4EA8-A550-9A8FB62C0172}" type="presParOf" srcId="{B492325D-DCAF-4503-A811-118E6662696B}" destId="{74F049E6-436A-4425-9C0D-505AB1912DC3}" srcOrd="3" destOrd="0" presId="urn:microsoft.com/office/officeart/2005/8/layout/hierarchy6"/>
    <dgm:cxn modelId="{48E14FDA-0322-4BCC-95C3-6C3CA319E89A}" type="presParOf" srcId="{74F049E6-436A-4425-9C0D-505AB1912DC3}" destId="{A3D22A17-8B26-4459-A118-50EAC07C0E3B}" srcOrd="0" destOrd="0" presId="urn:microsoft.com/office/officeart/2005/8/layout/hierarchy6"/>
    <dgm:cxn modelId="{108B3074-F45A-4DB5-BF51-B1DAC8A9DB29}" type="presParOf" srcId="{74F049E6-436A-4425-9C0D-505AB1912DC3}" destId="{D0D40604-6690-4B71-BA61-FAD9D562B4A2}" srcOrd="1" destOrd="0" presId="urn:microsoft.com/office/officeart/2005/8/layout/hierarchy6"/>
    <dgm:cxn modelId="{4383C93B-E953-4D75-8CE7-45ADBD592F0F}" type="presParOf" srcId="{B492325D-DCAF-4503-A811-118E6662696B}" destId="{5E67D2D9-E838-4361-8DD1-2227863A876D}" srcOrd="4" destOrd="0" presId="urn:microsoft.com/office/officeart/2005/8/layout/hierarchy6"/>
    <dgm:cxn modelId="{1617EAD7-9AF7-4E63-8AEF-934FF6B4F2EB}" type="presParOf" srcId="{B492325D-DCAF-4503-A811-118E6662696B}" destId="{D9428BDB-3B35-47B7-AE99-0CEECB7A2DBC}" srcOrd="5" destOrd="0" presId="urn:microsoft.com/office/officeart/2005/8/layout/hierarchy6"/>
    <dgm:cxn modelId="{990187C6-4433-40F6-BD8C-E78B5E3838AA}" type="presParOf" srcId="{D9428BDB-3B35-47B7-AE99-0CEECB7A2DBC}" destId="{84E8A37B-542A-4BD4-8F03-07BB9F1EB116}" srcOrd="0" destOrd="0" presId="urn:microsoft.com/office/officeart/2005/8/layout/hierarchy6"/>
    <dgm:cxn modelId="{12B2BE33-FAF7-4F2B-868E-3EE88D8FBBC1}" type="presParOf" srcId="{D9428BDB-3B35-47B7-AE99-0CEECB7A2DBC}" destId="{86278120-7999-4515-AE7A-10C3026F0BA4}" srcOrd="1" destOrd="0" presId="urn:microsoft.com/office/officeart/2005/8/layout/hierarchy6"/>
    <dgm:cxn modelId="{0F60C4D0-3A0B-4983-9826-DF1921466A52}" type="presParOf" srcId="{86278120-7999-4515-AE7A-10C3026F0BA4}" destId="{32A802BC-F711-4FEF-BDF6-CE9A482E1EFF}" srcOrd="0" destOrd="0" presId="urn:microsoft.com/office/officeart/2005/8/layout/hierarchy6"/>
    <dgm:cxn modelId="{7042EE6A-E333-45B6-B329-72EC678B733D}" type="presParOf" srcId="{86278120-7999-4515-AE7A-10C3026F0BA4}" destId="{B7C55F94-CDCC-4593-B1EB-DBBA3841436E}" srcOrd="1" destOrd="0" presId="urn:microsoft.com/office/officeart/2005/8/layout/hierarchy6"/>
    <dgm:cxn modelId="{458D44A6-209E-481F-84BD-D6BE11AFE4F0}" type="presParOf" srcId="{B7C55F94-CDCC-4593-B1EB-DBBA3841436E}" destId="{2BFFB463-4491-4703-8156-CE62079DA03F}" srcOrd="0" destOrd="0" presId="urn:microsoft.com/office/officeart/2005/8/layout/hierarchy6"/>
    <dgm:cxn modelId="{4471BC3F-8CED-42CC-A1D6-646E3725C176}" type="presParOf" srcId="{B7C55F94-CDCC-4593-B1EB-DBBA3841436E}" destId="{14BA4BD9-2050-430A-839C-A1640A22DBA6}" srcOrd="1" destOrd="0" presId="urn:microsoft.com/office/officeart/2005/8/layout/hierarchy6"/>
    <dgm:cxn modelId="{AF3F4472-CE17-46B4-9077-5E40041EE8C2}" type="presParOf" srcId="{86278120-7999-4515-AE7A-10C3026F0BA4}" destId="{521A82CB-6802-4031-89BD-60408FCFAE9D}" srcOrd="2" destOrd="0" presId="urn:microsoft.com/office/officeart/2005/8/layout/hierarchy6"/>
    <dgm:cxn modelId="{BF7C99D4-D9BB-4E27-8618-9BD61F08F7CC}" type="presParOf" srcId="{86278120-7999-4515-AE7A-10C3026F0BA4}" destId="{0DC1FB6A-C673-488F-A9E8-543678A953C7}" srcOrd="3" destOrd="0" presId="urn:microsoft.com/office/officeart/2005/8/layout/hierarchy6"/>
    <dgm:cxn modelId="{7A2FBBC3-1608-4F19-AC64-F7D14AA765B4}" type="presParOf" srcId="{0DC1FB6A-C673-488F-A9E8-543678A953C7}" destId="{19872F26-0C71-41F3-BD39-7AFF3C7AB5A9}" srcOrd="0" destOrd="0" presId="urn:microsoft.com/office/officeart/2005/8/layout/hierarchy6"/>
    <dgm:cxn modelId="{34F99241-7CBA-4F27-BB32-6D68D95E9199}" type="presParOf" srcId="{0DC1FB6A-C673-488F-A9E8-543678A953C7}" destId="{B0BFC424-B289-459C-A52C-599AB75682AC}" srcOrd="1" destOrd="0" presId="urn:microsoft.com/office/officeart/2005/8/layout/hierarchy6"/>
    <dgm:cxn modelId="{099DAB57-ECCA-4E9D-BAD7-6C78841C05B8}" type="presParOf" srcId="{B492325D-DCAF-4503-A811-118E6662696B}" destId="{8E13F01F-DCB9-4330-9FAE-86BCD74EA7BB}" srcOrd="6" destOrd="0" presId="urn:microsoft.com/office/officeart/2005/8/layout/hierarchy6"/>
    <dgm:cxn modelId="{3AE640AA-6AE0-4C25-B608-D121E50CB457}" type="presParOf" srcId="{B492325D-DCAF-4503-A811-118E6662696B}" destId="{6FF6BE62-0D86-4C19-8E36-285CD8AEEE4A}" srcOrd="7" destOrd="0" presId="urn:microsoft.com/office/officeart/2005/8/layout/hierarchy6"/>
    <dgm:cxn modelId="{7D0198C2-7D8C-4756-94C1-CF550BBC6A79}" type="presParOf" srcId="{6FF6BE62-0D86-4C19-8E36-285CD8AEEE4A}" destId="{9B406BF7-AA28-47A0-A8F3-26D69F23D2E4}" srcOrd="0" destOrd="0" presId="urn:microsoft.com/office/officeart/2005/8/layout/hierarchy6"/>
    <dgm:cxn modelId="{E281B7A8-F8BD-44C8-908F-76545D5A4CCB}" type="presParOf" srcId="{6FF6BE62-0D86-4C19-8E36-285CD8AEEE4A}" destId="{A098812A-3C08-4DAE-89A2-8DD7BA4D8F21}" srcOrd="1" destOrd="0" presId="urn:microsoft.com/office/officeart/2005/8/layout/hierarchy6"/>
    <dgm:cxn modelId="{8D5D98C2-EDC1-44B6-BB32-04EAE02701C1}" type="presParOf" srcId="{8E11FC41-4700-4C19-AD99-2EA8D636FF7A}" destId="{F2966EBB-3FFA-4340-B686-2ECBA24BA6A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D5C4D-5FF5-48D9-84E8-78413B23ABC5}">
      <dsp:nvSpPr>
        <dsp:cNvPr id="0" name=""/>
        <dsp:cNvSpPr/>
      </dsp:nvSpPr>
      <dsp:spPr>
        <a:xfrm>
          <a:off x="2665373" y="1154128"/>
          <a:ext cx="3898784" cy="4034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Германское ведомство по патентам и товарным знакам</a:t>
          </a:r>
          <a:r>
            <a:rPr lang="de-DE" sz="1600" kern="1200" dirty="0" smtClean="0"/>
            <a:t> (DPMA)</a:t>
          </a:r>
          <a:endParaRPr lang="de-DE" sz="1600" kern="1200" dirty="0"/>
        </a:p>
      </dsp:txBody>
      <dsp:txXfrm>
        <a:off x="2665373" y="1154128"/>
        <a:ext cx="3898784" cy="403484"/>
      </dsp:txXfrm>
    </dsp:sp>
    <dsp:sp modelId="{050353A8-8A70-475C-A0C8-612C9E0872AB}">
      <dsp:nvSpPr>
        <dsp:cNvPr id="0" name=""/>
        <dsp:cNvSpPr/>
      </dsp:nvSpPr>
      <dsp:spPr>
        <a:xfrm>
          <a:off x="1624778" y="1557612"/>
          <a:ext cx="2989987" cy="261614"/>
        </a:xfrm>
        <a:custGeom>
          <a:avLst/>
          <a:gdLst/>
          <a:ahLst/>
          <a:cxnLst/>
          <a:rect l="0" t="0" r="0" b="0"/>
          <a:pathLst>
            <a:path>
              <a:moveTo>
                <a:pt x="2989987" y="0"/>
              </a:moveTo>
              <a:lnTo>
                <a:pt x="2989987" y="130807"/>
              </a:lnTo>
              <a:lnTo>
                <a:pt x="0" y="130807"/>
              </a:lnTo>
              <a:lnTo>
                <a:pt x="0" y="2616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D344D-99C4-4917-A980-345582E48784}">
      <dsp:nvSpPr>
        <dsp:cNvPr id="0" name=""/>
        <dsp:cNvSpPr/>
      </dsp:nvSpPr>
      <dsp:spPr>
        <a:xfrm>
          <a:off x="920502" y="1819227"/>
          <a:ext cx="1408551" cy="5255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Патенты и полезные модели</a:t>
          </a:r>
          <a:endParaRPr lang="de-DE" sz="1000" kern="1200" dirty="0"/>
        </a:p>
      </dsp:txBody>
      <dsp:txXfrm>
        <a:off x="920502" y="1819227"/>
        <a:ext cx="1408551" cy="525530"/>
      </dsp:txXfrm>
    </dsp:sp>
    <dsp:sp modelId="{4FD8CC6F-5273-43A6-876E-49AFF78A6DA3}">
      <dsp:nvSpPr>
        <dsp:cNvPr id="0" name=""/>
        <dsp:cNvSpPr/>
      </dsp:nvSpPr>
      <dsp:spPr>
        <a:xfrm>
          <a:off x="709219" y="2344757"/>
          <a:ext cx="915558" cy="375613"/>
        </a:xfrm>
        <a:custGeom>
          <a:avLst/>
          <a:gdLst/>
          <a:ahLst/>
          <a:cxnLst/>
          <a:rect l="0" t="0" r="0" b="0"/>
          <a:pathLst>
            <a:path>
              <a:moveTo>
                <a:pt x="915558" y="0"/>
              </a:moveTo>
              <a:lnTo>
                <a:pt x="915558" y="187806"/>
              </a:lnTo>
              <a:lnTo>
                <a:pt x="0" y="187806"/>
              </a:lnTo>
              <a:lnTo>
                <a:pt x="0" y="3756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8AF01-159B-4F7E-A3A0-2F8C9B6CD957}">
      <dsp:nvSpPr>
        <dsp:cNvPr id="0" name=""/>
        <dsp:cNvSpPr/>
      </dsp:nvSpPr>
      <dsp:spPr>
        <a:xfrm>
          <a:off x="4944" y="2720371"/>
          <a:ext cx="1408551" cy="4089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Отдел экспертизы</a:t>
          </a:r>
          <a:endParaRPr lang="de-DE" sz="1000" kern="1200" dirty="0"/>
        </a:p>
      </dsp:txBody>
      <dsp:txXfrm>
        <a:off x="4944" y="2720371"/>
        <a:ext cx="1408551" cy="408958"/>
      </dsp:txXfrm>
    </dsp:sp>
    <dsp:sp modelId="{05055B39-C899-4D6A-9B76-D37651C8E7E5}">
      <dsp:nvSpPr>
        <dsp:cNvPr id="0" name=""/>
        <dsp:cNvSpPr/>
      </dsp:nvSpPr>
      <dsp:spPr>
        <a:xfrm>
          <a:off x="1624778" y="2344757"/>
          <a:ext cx="915558" cy="375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06"/>
              </a:lnTo>
              <a:lnTo>
                <a:pt x="915558" y="187806"/>
              </a:lnTo>
              <a:lnTo>
                <a:pt x="915558" y="3756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68833-BD4B-4D75-A595-175A8CAFF1DA}">
      <dsp:nvSpPr>
        <dsp:cNvPr id="0" name=""/>
        <dsp:cNvSpPr/>
      </dsp:nvSpPr>
      <dsp:spPr>
        <a:xfrm>
          <a:off x="1836060" y="2720371"/>
          <a:ext cx="1408551" cy="4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Патентный отдел</a:t>
          </a:r>
          <a:endParaRPr lang="de-DE" sz="1000" kern="1200" dirty="0"/>
        </a:p>
      </dsp:txBody>
      <dsp:txXfrm>
        <a:off x="1836060" y="2720371"/>
        <a:ext cx="1408551" cy="425964"/>
      </dsp:txXfrm>
    </dsp:sp>
    <dsp:sp modelId="{ECEACF2A-60E9-48A2-8EE5-76E348DACABD}">
      <dsp:nvSpPr>
        <dsp:cNvPr id="0" name=""/>
        <dsp:cNvSpPr/>
      </dsp:nvSpPr>
      <dsp:spPr>
        <a:xfrm>
          <a:off x="3455894" y="1557612"/>
          <a:ext cx="1158871" cy="261614"/>
        </a:xfrm>
        <a:custGeom>
          <a:avLst/>
          <a:gdLst/>
          <a:ahLst/>
          <a:cxnLst/>
          <a:rect l="0" t="0" r="0" b="0"/>
          <a:pathLst>
            <a:path>
              <a:moveTo>
                <a:pt x="1158871" y="0"/>
              </a:moveTo>
              <a:lnTo>
                <a:pt x="1158871" y="130807"/>
              </a:lnTo>
              <a:lnTo>
                <a:pt x="0" y="130807"/>
              </a:lnTo>
              <a:lnTo>
                <a:pt x="0" y="2616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22A17-8B26-4459-A118-50EAC07C0E3B}">
      <dsp:nvSpPr>
        <dsp:cNvPr id="0" name=""/>
        <dsp:cNvSpPr/>
      </dsp:nvSpPr>
      <dsp:spPr>
        <a:xfrm>
          <a:off x="2751618" y="1819227"/>
          <a:ext cx="1408551" cy="3727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…</a:t>
          </a:r>
          <a:endParaRPr lang="de-DE" sz="1000" kern="1200" dirty="0"/>
        </a:p>
      </dsp:txBody>
      <dsp:txXfrm>
        <a:off x="2751618" y="1819227"/>
        <a:ext cx="1408551" cy="372758"/>
      </dsp:txXfrm>
    </dsp:sp>
    <dsp:sp modelId="{5E67D2D9-E838-4361-8DD1-2227863A876D}">
      <dsp:nvSpPr>
        <dsp:cNvPr id="0" name=""/>
        <dsp:cNvSpPr/>
      </dsp:nvSpPr>
      <dsp:spPr>
        <a:xfrm>
          <a:off x="4614765" y="1557612"/>
          <a:ext cx="1341842" cy="261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07"/>
              </a:lnTo>
              <a:lnTo>
                <a:pt x="1341842" y="130807"/>
              </a:lnTo>
              <a:lnTo>
                <a:pt x="1341842" y="2616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8A37B-542A-4BD4-8F03-07BB9F1EB116}">
      <dsp:nvSpPr>
        <dsp:cNvPr id="0" name=""/>
        <dsp:cNvSpPr/>
      </dsp:nvSpPr>
      <dsp:spPr>
        <a:xfrm>
          <a:off x="5252332" y="1819227"/>
          <a:ext cx="1408551" cy="5255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Товарные знаки и дизайны</a:t>
          </a:r>
          <a:endParaRPr lang="de-DE" sz="1000" kern="1200" dirty="0"/>
        </a:p>
      </dsp:txBody>
      <dsp:txXfrm>
        <a:off x="5252332" y="1819227"/>
        <a:ext cx="1408551" cy="525530"/>
      </dsp:txXfrm>
    </dsp:sp>
    <dsp:sp modelId="{32A802BC-F711-4FEF-BDF6-CE9A482E1EFF}">
      <dsp:nvSpPr>
        <dsp:cNvPr id="0" name=""/>
        <dsp:cNvSpPr/>
      </dsp:nvSpPr>
      <dsp:spPr>
        <a:xfrm>
          <a:off x="4624435" y="2344757"/>
          <a:ext cx="1332172" cy="375613"/>
        </a:xfrm>
        <a:custGeom>
          <a:avLst/>
          <a:gdLst/>
          <a:ahLst/>
          <a:cxnLst/>
          <a:rect l="0" t="0" r="0" b="0"/>
          <a:pathLst>
            <a:path>
              <a:moveTo>
                <a:pt x="1332172" y="0"/>
              </a:moveTo>
              <a:lnTo>
                <a:pt x="1332172" y="187806"/>
              </a:lnTo>
              <a:lnTo>
                <a:pt x="0" y="187806"/>
              </a:lnTo>
              <a:lnTo>
                <a:pt x="0" y="3756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FB463-4491-4703-8156-CE62079DA03F}">
      <dsp:nvSpPr>
        <dsp:cNvPr id="0" name=""/>
        <dsp:cNvSpPr/>
      </dsp:nvSpPr>
      <dsp:spPr>
        <a:xfrm>
          <a:off x="3667177" y="2720371"/>
          <a:ext cx="1914516" cy="4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Отдел формальной проверки заявок на регистрацию дизайна</a:t>
          </a:r>
          <a:endParaRPr lang="de-DE" sz="1000" kern="1200" dirty="0">
            <a:solidFill>
              <a:schemeClr val="tx1"/>
            </a:solidFill>
          </a:endParaRPr>
        </a:p>
      </dsp:txBody>
      <dsp:txXfrm>
        <a:off x="3667177" y="2720371"/>
        <a:ext cx="1914516" cy="425964"/>
      </dsp:txXfrm>
    </dsp:sp>
    <dsp:sp modelId="{521A82CB-6802-4031-89BD-60408FCFAE9D}">
      <dsp:nvSpPr>
        <dsp:cNvPr id="0" name=""/>
        <dsp:cNvSpPr/>
      </dsp:nvSpPr>
      <dsp:spPr>
        <a:xfrm>
          <a:off x="5956607" y="2344757"/>
          <a:ext cx="1168540" cy="375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06"/>
              </a:lnTo>
              <a:lnTo>
                <a:pt x="1168540" y="187806"/>
              </a:lnTo>
              <a:lnTo>
                <a:pt x="1168540" y="3756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72F26-0C71-41F3-BD39-7AFF3C7AB5A9}">
      <dsp:nvSpPr>
        <dsp:cNvPr id="0" name=""/>
        <dsp:cNvSpPr/>
      </dsp:nvSpPr>
      <dsp:spPr>
        <a:xfrm>
          <a:off x="6004259" y="2720371"/>
          <a:ext cx="2241779" cy="4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Отдел по вопросам недействительности дизайна</a:t>
          </a:r>
          <a:endParaRPr lang="de-DE" sz="1000" kern="1200" dirty="0">
            <a:solidFill>
              <a:schemeClr val="tx1"/>
            </a:solidFill>
          </a:endParaRPr>
        </a:p>
      </dsp:txBody>
      <dsp:txXfrm>
        <a:off x="6004259" y="2720371"/>
        <a:ext cx="2241779" cy="425964"/>
      </dsp:txXfrm>
    </dsp:sp>
    <dsp:sp modelId="{8E13F01F-DCB9-4330-9FAE-86BCD74EA7BB}">
      <dsp:nvSpPr>
        <dsp:cNvPr id="0" name=""/>
        <dsp:cNvSpPr/>
      </dsp:nvSpPr>
      <dsp:spPr>
        <a:xfrm>
          <a:off x="4614765" y="1557612"/>
          <a:ext cx="3172958" cy="261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07"/>
              </a:lnTo>
              <a:lnTo>
                <a:pt x="3172958" y="130807"/>
              </a:lnTo>
              <a:lnTo>
                <a:pt x="3172958" y="2616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06BF7-AA28-47A0-A8F3-26D69F23D2E4}">
      <dsp:nvSpPr>
        <dsp:cNvPr id="0" name=""/>
        <dsp:cNvSpPr/>
      </dsp:nvSpPr>
      <dsp:spPr>
        <a:xfrm>
          <a:off x="7083448" y="1819227"/>
          <a:ext cx="1408551" cy="371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…</a:t>
          </a:r>
          <a:endParaRPr lang="de-DE" sz="1000" kern="1200" dirty="0"/>
        </a:p>
      </dsp:txBody>
      <dsp:txXfrm>
        <a:off x="7083448" y="1819227"/>
        <a:ext cx="1408551" cy="371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096" y="0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r">
              <a:defRPr sz="1200"/>
            </a:lvl1pPr>
          </a:lstStyle>
          <a:p>
            <a:pPr>
              <a:defRPr/>
            </a:pPr>
            <a:fld id="{890EE7E5-CAB7-4614-9591-468D437112F1}" type="datetimeFigureOut">
              <a:rPr lang="de-DE"/>
              <a:pPr>
                <a:defRPr/>
              </a:pPr>
              <a:t>13.11.2016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063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096" y="9431063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r">
              <a:defRPr sz="1200"/>
            </a:lvl1pPr>
          </a:lstStyle>
          <a:p>
            <a:pPr>
              <a:defRPr/>
            </a:pPr>
            <a:fld id="{32A2BAA2-9634-4251-AD7D-87ED04D1B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938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6" y="0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41CF9B-A4A9-461F-8942-BDFE666E6F07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3" tIns="46397" rIns="92793" bIns="46397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6338"/>
            <a:ext cx="5440053" cy="4469385"/>
          </a:xfrm>
          <a:prstGeom prst="rect">
            <a:avLst/>
          </a:prstGeom>
        </p:spPr>
        <p:txBody>
          <a:bodyPr vert="horz" lIns="92793" tIns="46397" rIns="92793" bIns="46397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063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6" y="9431063"/>
            <a:ext cx="2946562" cy="497136"/>
          </a:xfrm>
          <a:prstGeom prst="rect">
            <a:avLst/>
          </a:prstGeom>
        </p:spPr>
        <p:txBody>
          <a:bodyPr vert="horz" lIns="92793" tIns="46397" rIns="92793" bIns="4639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799D34-A42A-4B60-A0B9-B33C6D0BC17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3908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99D34-A42A-4B60-A0B9-B33C6D0BC17D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85862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99D34-A42A-4B60-A0B9-B33C6D0BC17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90480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99D34-A42A-4B60-A0B9-B33C6D0BC17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7856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99D34-A42A-4B60-A0B9-B33C6D0BC17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85862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http://dreiss-orange.caiman-magazin.de/bilder/logo_091111_s.gi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786313" y="214313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9494-18AE-4F1B-8C20-BB8BF7D58453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C802F-E782-4D77-A13A-56478741CB3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6372200" y="527472"/>
            <a:ext cx="1800200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D08E-B81D-4B4D-8F90-5A311D98F86C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B7A5-BC00-46C6-8347-09467405019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8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32040" y="6237312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DAFC-D9B7-4B0E-9D05-4F4FC63A0094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50CC-6FCC-49AD-82B0-CE06BF63678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89C3-0260-406E-80FD-5D217B83AE16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5943-7C13-4E41-A7DE-E1A7D34743D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786313" y="214313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26A8-4E2F-4FB6-845C-D2A9976353EB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F8213-A31B-44C9-B471-0989491CE8D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6372200" y="527472"/>
            <a:ext cx="1800200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500066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de-DE" noProof="0" dirty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453F-FA64-4B84-A5E2-EAF8E780663C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D148-A822-45C1-98F1-65C83658D3F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6372200" y="527472"/>
            <a:ext cx="1800200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32040" y="6237312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8F73-9595-4C8C-A06B-84970AB4304B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1F9C-16B8-4B7B-B940-84E7D8C9CFB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8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32040" y="6237312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3095-8935-4732-B309-C24921F2967F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C278-B23D-4688-A083-12D3776CF03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9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32040" y="6237312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84C0-7F9B-4600-9A15-343AE7DCA159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FE7E-67B2-4432-A28A-3DE0720F0DD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191F-62E1-4193-AAF8-1AA3C5744BB2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9E908-B215-4437-A4E9-FB96B2D7EB6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7" name="Picture 12" descr="http://dreiss-orange.caiman-magazin.de/bilder/logo_091111_s.gif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32040" y="6237312"/>
            <a:ext cx="4038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EAD1-B476-49B6-B3A1-89AF4F8839B9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F73A-EA74-48C0-909F-AC4C328262C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7CF0-5B81-4241-8592-C6BB3885B4EC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E11C-2475-43BD-8598-DC57E0176F7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3BE30-DA94-41FD-BFE3-3DE873B70470}" type="datetimeFigureOut">
              <a:rPr lang="de-DE"/>
              <a:pPr>
                <a:defRPr/>
              </a:pPr>
              <a:t>13.11.2016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62824D-3985-4CF8-A9A0-F8BD5ADEBE8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0" y="2428868"/>
            <a:ext cx="9372600" cy="2571768"/>
          </a:xfrm>
        </p:spPr>
        <p:txBody>
          <a:bodyPr/>
          <a:lstStyle/>
          <a:p>
            <a:r>
              <a:rPr lang="ru-RU" sz="3200" dirty="0" smtClean="0"/>
              <a:t> Производство по признанию недействительности регистрации дизайна в Германском ведомстве по патентам и товарным знакам - процедура и практика отдела ведомства по дизайну</a:t>
            </a:r>
            <a:r>
              <a:rPr lang="ru-RU" sz="3200" b="1" i="1" dirty="0" smtClean="0"/>
              <a:t>	</a:t>
            </a:r>
            <a:br>
              <a:rPr lang="ru-RU" sz="3200" b="1" i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85786" y="3061617"/>
            <a:ext cx="7358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ru-RU" sz="2000" dirty="0" smtClean="0"/>
          </a:p>
          <a:p>
            <a:pPr algn="ctr">
              <a:spcAft>
                <a:spcPts val="1200"/>
              </a:spcAft>
            </a:pPr>
            <a:r>
              <a:rPr lang="ru-RU" sz="2000" dirty="0" smtClean="0"/>
              <a:t>Патентный поверенный </a:t>
            </a:r>
            <a:br>
              <a:rPr lang="ru-RU" sz="2000" dirty="0" smtClean="0"/>
            </a:br>
            <a:r>
              <a:rPr lang="ru-RU" sz="2000" dirty="0" smtClean="0"/>
              <a:t>д-р </a:t>
            </a:r>
            <a:r>
              <a:rPr lang="ru-RU" sz="2000" dirty="0" err="1" smtClean="0"/>
              <a:t>Тилльманн</a:t>
            </a:r>
            <a:r>
              <a:rPr lang="ru-RU" sz="2000" dirty="0" smtClean="0"/>
              <a:t> </a:t>
            </a:r>
            <a:r>
              <a:rPr lang="ru-RU" sz="2000" dirty="0" err="1" smtClean="0"/>
              <a:t>Хелльвиг</a:t>
            </a:r>
            <a:endParaRPr lang="de-DE" sz="2000" dirty="0" smtClean="0"/>
          </a:p>
          <a:p>
            <a:pPr algn="ctr">
              <a:spcAft>
                <a:spcPts val="1200"/>
              </a:spcAft>
            </a:pPr>
            <a:r>
              <a:rPr lang="ru-RU" sz="2000" dirty="0" smtClean="0"/>
              <a:t>Адвокатская контора по патентным делам</a:t>
            </a:r>
          </a:p>
          <a:p>
            <a:pPr algn="ctr">
              <a:spcAft>
                <a:spcPts val="1200"/>
              </a:spcAft>
            </a:pPr>
            <a:r>
              <a:rPr lang="ru-RU" sz="2000" dirty="0" smtClean="0"/>
              <a:t>«Партнерское товарищество с ограниченной профессиональной ответственностью </a:t>
            </a:r>
            <a:br>
              <a:rPr lang="ru-RU" sz="2000" dirty="0" smtClean="0"/>
            </a:br>
            <a:r>
              <a:rPr lang="de-DE" sz="2000" dirty="0" smtClean="0"/>
              <a:t>DREISS Patentanwälte PartG </a:t>
            </a:r>
            <a:r>
              <a:rPr lang="de-DE" sz="2000" dirty="0" err="1" smtClean="0"/>
              <a:t>mbB</a:t>
            </a:r>
            <a:r>
              <a:rPr lang="ru-RU" sz="2000" dirty="0" smtClean="0"/>
              <a:t>»</a:t>
            </a:r>
            <a:endParaRPr lang="de-DE" sz="2000" dirty="0" smtClean="0"/>
          </a:p>
          <a:p>
            <a:pPr algn="ctr">
              <a:spcAft>
                <a:spcPts val="1200"/>
              </a:spcAft>
            </a:pPr>
            <a:r>
              <a:rPr lang="ru-RU" sz="2000" dirty="0" smtClean="0"/>
              <a:t>г. Штутгарт, Германия</a:t>
            </a:r>
            <a:endParaRPr lang="de-DE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1920903" y="3882252"/>
            <a:ext cx="6984776" cy="1072872"/>
          </a:xfrm>
          <a:prstGeom prst="rect">
            <a:avLst/>
          </a:pr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159224" y="1571612"/>
            <a:ext cx="6984776" cy="2016224"/>
          </a:xfrm>
          <a:prstGeom prst="rect">
            <a:avLst/>
          </a:pr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2123728" y="2060808"/>
            <a:ext cx="518457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7020272" y="24835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 по делам о дизайне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915816" y="3356952"/>
            <a:ext cx="4320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5496" y="19075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Владелец дизайна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3355747" y="4365064"/>
            <a:ext cx="153129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347864" y="3356952"/>
            <a:ext cx="0" cy="894138"/>
          </a:xfrm>
          <a:prstGeom prst="line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911752" y="392906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Отдел по признанию </a:t>
            </a:r>
            <a:r>
              <a:rPr lang="ru-RU" dirty="0" err="1" smtClean="0"/>
              <a:t>недейств-сти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5496" y="308173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Ответчик по иску</a:t>
            </a:r>
            <a:endParaRPr lang="de-DE" dirty="0" smtClean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2123728" y="1844784"/>
            <a:ext cx="0" cy="4320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7311772" y="1844784"/>
            <a:ext cx="0" cy="4320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7308304" y="3140928"/>
            <a:ext cx="0" cy="4320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915816" y="3140928"/>
            <a:ext cx="0" cy="4320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887044" y="4254210"/>
            <a:ext cx="0" cy="2217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857224" y="928670"/>
            <a:ext cx="241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Предъявление иска о нарушении прав на дизайн</a:t>
            </a:r>
            <a:endParaRPr lang="de-DE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1857356" y="2285992"/>
            <a:ext cx="237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Встречный иск об установлении или  объявлении недействительности</a:t>
            </a:r>
            <a:endParaRPr lang="de-DE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1713187" y="494112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Ходатайство об установлении или объявлении недействительности</a:t>
            </a:r>
            <a:endParaRPr lang="de-DE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4211960" y="494112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Решение, принятое отделом по признанию недействительности</a:t>
            </a:r>
            <a:endParaRPr lang="de-DE" sz="1400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3424219" y="3356952"/>
            <a:ext cx="3887553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4882108" y="3369726"/>
            <a:ext cx="0" cy="968349"/>
          </a:xfrm>
          <a:prstGeom prst="line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3347864" y="4251090"/>
            <a:ext cx="0" cy="2217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6715140" y="11429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/>
            </a:lvl1pPr>
          </a:lstStyle>
          <a:p>
            <a:r>
              <a:rPr lang="ru-RU" dirty="0" smtClean="0"/>
              <a:t>Судебное решение</a:t>
            </a:r>
            <a:endParaRPr lang="de-DE" dirty="0"/>
          </a:p>
        </p:txBody>
      </p:sp>
      <p:sp>
        <p:nvSpPr>
          <p:cNvPr id="47" name="Rechteck 46"/>
          <p:cNvSpPr/>
          <p:nvPr/>
        </p:nvSpPr>
        <p:spPr>
          <a:xfrm>
            <a:off x="226916" y="0"/>
            <a:ext cx="8737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Иск о нарушении прав</a:t>
            </a:r>
            <a:r>
              <a:rPr lang="en-GB" sz="2400" dirty="0" smtClean="0"/>
              <a:t> </a:t>
            </a:r>
            <a:r>
              <a:rPr lang="ru-RU" sz="2400" dirty="0" smtClean="0"/>
              <a:t>на дизайн и производство о недействительности </a:t>
            </a:r>
            <a:endParaRPr lang="de-DE" sz="2400" dirty="0"/>
          </a:p>
        </p:txBody>
      </p:sp>
      <p:cxnSp>
        <p:nvCxnSpPr>
          <p:cNvPr id="48" name="Gerade Verbindung 47"/>
          <p:cNvCxnSpPr/>
          <p:nvPr/>
        </p:nvCxnSpPr>
        <p:spPr>
          <a:xfrm>
            <a:off x="142875" y="785813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139271" y="4180398"/>
            <a:ext cx="1768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Заявитель</a:t>
            </a:r>
            <a:endParaRPr lang="de-DE" dirty="0" smtClean="0"/>
          </a:p>
          <a:p>
            <a:pPr algn="ctr"/>
            <a:endParaRPr lang="de-DE" sz="1000" dirty="0" smtClean="0"/>
          </a:p>
          <a:p>
            <a:pPr algn="ctr"/>
            <a:r>
              <a:rPr lang="de-DE" sz="1400" dirty="0" smtClean="0"/>
              <a:t>(</a:t>
            </a:r>
            <a:r>
              <a:rPr lang="ru-RU" sz="1400" dirty="0" smtClean="0"/>
              <a:t>ответчик по иску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4595702" y="2924944"/>
            <a:ext cx="336338" cy="43200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882108" y="2668230"/>
            <a:ext cx="1761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/>
            </a:lvl1pPr>
          </a:lstStyle>
          <a:p>
            <a:pPr algn="l"/>
            <a:r>
              <a:rPr lang="ru-RU" dirty="0" smtClean="0"/>
              <a:t>Приостановление</a:t>
            </a:r>
            <a:br>
              <a:rPr lang="ru-RU" dirty="0" smtClean="0"/>
            </a:br>
            <a:r>
              <a:rPr lang="ru-RU" dirty="0" smtClean="0"/>
              <a:t>разбирательства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024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ru-RU" dirty="0" smtClean="0"/>
              <a:t>Примечания к вопросу о производстве по недействительности</a:t>
            </a:r>
            <a:r>
              <a:rPr lang="en-GB" dirty="0" smtClean="0"/>
              <a:t>(I)</a:t>
            </a:r>
            <a:endParaRPr lang="en-GB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85750" y="928670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Каждый заявитель должен уплатить пошлину при подаче ходатайства.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ru-RU" dirty="0" smtClean="0"/>
              <a:t>На каждый обжалованный дизайн в рамках совокупной заявки уплачивается отдельная пошлина</a:t>
            </a:r>
            <a:r>
              <a:rPr lang="de-DE" dirty="0" smtClean="0"/>
              <a:t>. </a:t>
            </a:r>
            <a:endParaRPr lang="de-DE" dirty="0"/>
          </a:p>
          <a:p>
            <a:pPr marL="0" indent="0">
              <a:buNone/>
            </a:pPr>
            <a:r>
              <a:rPr lang="de-DE" sz="1800" dirty="0"/>
              <a:t> </a:t>
            </a:r>
          </a:p>
          <a:p>
            <a:pPr marL="0" indent="0">
              <a:buNone/>
            </a:pPr>
            <a:r>
              <a:rPr lang="ru-RU" dirty="0" smtClean="0"/>
              <a:t>Производство и слушания не являются публичными</a:t>
            </a:r>
            <a:r>
              <a:rPr lang="de-DE" dirty="0" smtClean="0"/>
              <a:t>!  </a:t>
            </a:r>
            <a:endParaRPr lang="de-DE" dirty="0"/>
          </a:p>
          <a:p>
            <a:pPr marL="0" indent="0">
              <a:buNone/>
            </a:pPr>
            <a:r>
              <a:rPr lang="ru-RU" dirty="0" smtClean="0"/>
              <a:t>Поэтому решения не публикуются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ru-RU" dirty="0" smtClean="0"/>
              <a:t>Стороны (заявитель и владелец дизайна) могут подать обоснованное </a:t>
            </a:r>
            <a:r>
              <a:rPr lang="ru-RU" b="1" dirty="0" smtClean="0"/>
              <a:t>ходатайство об ускорении производства</a:t>
            </a:r>
            <a:r>
              <a:rPr lang="ru-RU" dirty="0" smtClean="0"/>
              <a:t>.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Отдел по вопросам недействительности рассматривает эти дела в приоритетном порядке!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784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500066"/>
          </a:xfrm>
        </p:spPr>
        <p:txBody>
          <a:bodyPr/>
          <a:lstStyle/>
          <a:p>
            <a:r>
              <a:rPr lang="ru-RU" dirty="0" smtClean="0"/>
              <a:t>Примечания к вопросу о производстве по недействительности </a:t>
            </a:r>
            <a:r>
              <a:rPr lang="en-GB" dirty="0" smtClean="0"/>
              <a:t>(II)</a:t>
            </a:r>
            <a:r>
              <a:rPr lang="ru-RU" dirty="0" smtClean="0"/>
              <a:t/>
            </a:r>
            <a:br>
              <a:rPr lang="ru-RU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1071546"/>
            <a:ext cx="8443914" cy="51435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Предметом производства о недействительности регистрации дизайна в отделе по вопросам недействительности может стать и немецкая часть международного дизайна</a:t>
            </a:r>
            <a:r>
              <a:rPr lang="de-DE" dirty="0" smtClean="0"/>
              <a:t> </a:t>
            </a:r>
            <a:r>
              <a:rPr lang="ru-RU" dirty="0" smtClean="0"/>
              <a:t>(</a:t>
            </a:r>
            <a:r>
              <a:rPr lang="de-DE" dirty="0" smtClean="0"/>
              <a:t>IR-Design</a:t>
            </a:r>
            <a:r>
              <a:rPr lang="ru-RU" dirty="0" smtClean="0"/>
              <a:t>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sz="1800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Решение, принятое Отделом по вопросам недействительности дизайна, должно содержать  решение о затратах.</a:t>
            </a:r>
            <a:endParaRPr lang="de-DE" dirty="0" smtClean="0"/>
          </a:p>
          <a:p>
            <a:pPr marL="0" indent="0">
              <a:buNone/>
            </a:pPr>
            <a:r>
              <a:rPr lang="ru-RU" dirty="0" smtClean="0"/>
              <a:t>Затраты зависят от стоимости предмета разбирательства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Поэтому и заявитель, и владелец дизайна должны высказать свое мнение относительно стоимости предмета обжалования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Стоимость предмета обжалования</a:t>
            </a:r>
            <a:r>
              <a:rPr lang="de-DE" dirty="0" smtClean="0"/>
              <a:t>:</a:t>
            </a:r>
            <a:r>
              <a:rPr lang="ru-RU" dirty="0" smtClean="0"/>
              <a:t> как правило, 50 тыс. евро</a:t>
            </a:r>
            <a:r>
              <a:rPr lang="de-DE" dirty="0" smtClean="0"/>
              <a:t>; </a:t>
            </a:r>
          </a:p>
          <a:p>
            <a:pPr marL="0" indent="0">
              <a:buNone/>
            </a:pPr>
            <a:r>
              <a:rPr lang="de-DE" dirty="0" smtClean="0"/>
              <a:t>=&gt; </a:t>
            </a:r>
            <a:r>
              <a:rPr lang="ru-RU" dirty="0" smtClean="0"/>
              <a:t>риск, обусловленный затратами, оценивается примерно </a:t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de-DE" dirty="0" smtClean="0"/>
              <a:t>3</a:t>
            </a:r>
            <a:r>
              <a:rPr lang="ru-RU" dirty="0" smtClean="0"/>
              <a:t> тыс. до 5 тыс. евро.</a:t>
            </a:r>
            <a:r>
              <a:rPr lang="de-DE" dirty="0" smtClean="0"/>
              <a:t> 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85750" y="1000108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35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/>
          <a:lstStyle/>
          <a:p>
            <a:r>
              <a:rPr lang="ru-RU" dirty="0" smtClean="0"/>
              <a:t>Примечания к вопросу о производстве по недействительности</a:t>
            </a:r>
            <a:r>
              <a:rPr lang="en-GB" dirty="0" smtClean="0"/>
              <a:t>(I</a:t>
            </a:r>
            <a:r>
              <a:rPr lang="de-DE" dirty="0" smtClean="0"/>
              <a:t>II</a:t>
            </a:r>
            <a:r>
              <a:rPr lang="en-GB" dirty="0" smtClean="0"/>
              <a:t>)</a:t>
            </a:r>
            <a:br>
              <a:rPr lang="en-GB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Против решений Отдела по недействительности дизайна можно подать жалобу в Федеральный патентный суд.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ru-RU" dirty="0" smtClean="0"/>
              <a:t>Решения сената по рассмотрению жалоб можно подать кассационную жалобу в Федеральный верховный суд, если эта жалоба допущена. 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85750" y="1142984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573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7334"/>
            <a:ext cx="8229600" cy="500066"/>
          </a:xfrm>
        </p:spPr>
        <p:txBody>
          <a:bodyPr/>
          <a:lstStyle/>
          <a:p>
            <a:r>
              <a:rPr lang="ru-RU" sz="3600" dirty="0" smtClean="0"/>
              <a:t>Статистика</a:t>
            </a:r>
            <a:endParaRPr lang="en-GB" sz="36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42875" y="785813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8470792"/>
              </p:ext>
            </p:extLst>
          </p:nvPr>
        </p:nvGraphicFramePr>
        <p:xfrm>
          <a:off x="539552" y="1049844"/>
          <a:ext cx="81758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71472" y="4509120"/>
            <a:ext cx="5527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Возражения не поступили примерно на 45 ходатайств.</a:t>
            </a:r>
            <a:endParaRPr lang="de-DE" dirty="0" smtClean="0"/>
          </a:p>
          <a:p>
            <a:endParaRPr lang="de-DE" dirty="0"/>
          </a:p>
          <a:p>
            <a:r>
              <a:rPr lang="ru-RU" dirty="0" smtClean="0"/>
              <a:t>Принято 37 решений, </a:t>
            </a:r>
            <a:endParaRPr lang="de-DE" dirty="0" smtClean="0"/>
          </a:p>
          <a:p>
            <a:endParaRPr lang="de-DE" dirty="0"/>
          </a:p>
          <a:p>
            <a:r>
              <a:rPr lang="ru-RU" dirty="0" smtClean="0"/>
              <a:t>из них вступили в силу 23 решения.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228184" y="3986480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*</a:t>
            </a:r>
            <a:r>
              <a:rPr lang="ru-RU" sz="1400" dirty="0" smtClean="0"/>
              <a:t> По состоянию </a:t>
            </a:r>
            <a:br>
              <a:rPr lang="ru-RU" sz="1400" dirty="0" smtClean="0"/>
            </a:br>
            <a:r>
              <a:rPr lang="ru-RU" sz="1400" dirty="0" smtClean="0"/>
              <a:t>на сентябрь </a:t>
            </a:r>
            <a:r>
              <a:rPr lang="de-DE" sz="1400" dirty="0" smtClean="0"/>
              <a:t>2016</a:t>
            </a:r>
            <a:r>
              <a:rPr lang="ru-RU" sz="1400" dirty="0" smtClean="0"/>
              <a:t> г.</a:t>
            </a:r>
            <a:endParaRPr lang="de-DE" sz="1400" dirty="0" smtClean="0"/>
          </a:p>
          <a:p>
            <a:r>
              <a:rPr lang="ru-RU" sz="1400" dirty="0" smtClean="0"/>
              <a:t>Источник</a:t>
            </a:r>
            <a:r>
              <a:rPr lang="de-DE" sz="1400" dirty="0" smtClean="0"/>
              <a:t>: </a:t>
            </a:r>
            <a:r>
              <a:rPr lang="ru-RU" sz="1400" dirty="0" smtClean="0"/>
              <a:t>председатель Отдела по вопросам недействительности дизайна, старший регирунгсдиректор  </a:t>
            </a:r>
          </a:p>
          <a:p>
            <a:r>
              <a:rPr lang="ru-RU" sz="1400" dirty="0" smtClean="0"/>
              <a:t>Маркус Ортлиб</a:t>
            </a:r>
            <a:r>
              <a:rPr lang="de-DE" sz="1400" dirty="0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="" xmlns:p14="http://schemas.microsoft.com/office/powerpoint/2010/main" val="39538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4116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Недавно введенное производство о недействительности регистрации дизайна:</a:t>
            </a:r>
            <a:endParaRPr lang="de-DE" dirty="0" smtClean="0"/>
          </a:p>
          <a:p>
            <a:r>
              <a:rPr lang="ru-RU" dirty="0" smtClean="0"/>
              <a:t>заменяет рассмотрение иска о признании регистрации дизайна недействительной в гражданском суде;</a:t>
            </a:r>
            <a:endParaRPr lang="de-DE" dirty="0" smtClean="0"/>
          </a:p>
          <a:p>
            <a:r>
              <a:rPr lang="ru-RU" dirty="0" smtClean="0"/>
              <a:t>очень дешево</a:t>
            </a:r>
            <a:r>
              <a:rPr lang="de-DE" dirty="0" smtClean="0"/>
              <a:t> (</a:t>
            </a:r>
            <a:r>
              <a:rPr lang="ru-RU" dirty="0" smtClean="0"/>
              <a:t>незначительная государственная пошлина</a:t>
            </a:r>
            <a:r>
              <a:rPr lang="de-DE" dirty="0" smtClean="0"/>
              <a:t>)</a:t>
            </a:r>
            <a:r>
              <a:rPr lang="ru-RU" dirty="0" smtClean="0"/>
              <a:t>;</a:t>
            </a:r>
            <a:endParaRPr lang="de-DE" dirty="0" smtClean="0"/>
          </a:p>
          <a:p>
            <a:r>
              <a:rPr lang="ru-RU" dirty="0" smtClean="0"/>
              <a:t>быстрая процедура </a:t>
            </a:r>
            <a:r>
              <a:rPr lang="de-DE" dirty="0" smtClean="0"/>
              <a:t>(</a:t>
            </a:r>
            <a:r>
              <a:rPr lang="ru-RU" dirty="0" smtClean="0"/>
              <a:t>кроме того, она может быть еще больше ускорена по ходатайству</a:t>
            </a:r>
            <a:r>
              <a:rPr lang="de-DE" dirty="0" smtClean="0"/>
              <a:t>).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ru-RU" dirty="0" smtClean="0"/>
              <a:t>Поэтому это производство пользуется большой популярностью и уже сегодня стало очень востребованным!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29899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45224"/>
            <a:ext cx="52920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DREISS Patentanwälte </a:t>
            </a:r>
            <a:r>
              <a:rPr lang="de-DE" sz="2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PartG mbB</a:t>
            </a:r>
            <a:br>
              <a:rPr lang="de-DE" sz="22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de-DE" sz="2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Friedrichstraße </a:t>
            </a:r>
            <a:r>
              <a:rPr lang="de-DE" sz="2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6 - 70174 Stuttgart/Germany</a:t>
            </a:r>
            <a:endParaRPr lang="de-DE" sz="2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de-DE" sz="220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www.dreiss.de</a:t>
            </a:r>
          </a:p>
        </p:txBody>
      </p:sp>
      <p:sp>
        <p:nvSpPr>
          <p:cNvPr id="7" name="Untertitel 2"/>
          <p:cNvSpPr txBox="1">
            <a:spLocks/>
          </p:cNvSpPr>
          <p:nvPr/>
        </p:nvSpPr>
        <p:spPr bwMode="auto">
          <a:xfrm>
            <a:off x="5566522" y="4365104"/>
            <a:ext cx="298410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Dr. Tillmann HELLWIG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</a:rPr>
              <a:t>hellwig@dreiss.de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32999"/>
            <a:ext cx="2624063" cy="338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 bwMode="auto">
          <a:xfrm>
            <a:off x="446936" y="2420888"/>
            <a:ext cx="5112568" cy="1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dirty="0" smtClean="0"/>
              <a:t>Спасибо за внимание!</a:t>
            </a:r>
            <a:endParaRPr lang="de-DE" sz="4000" dirty="0"/>
          </a:p>
        </p:txBody>
      </p:sp>
    </p:spTree>
    <p:extLst>
      <p:ext uri="{BB962C8B-B14F-4D97-AF65-F5344CB8AC3E}">
        <p14:creationId xmlns="" xmlns:p14="http://schemas.microsoft.com/office/powerpoint/2010/main" val="17263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7334"/>
            <a:ext cx="8229600" cy="500066"/>
          </a:xfrm>
        </p:spPr>
        <p:txBody>
          <a:bodyPr/>
          <a:lstStyle/>
          <a:p>
            <a:r>
              <a:rPr lang="ru-RU" sz="3600" dirty="0" smtClean="0"/>
              <a:t>Содержание</a:t>
            </a:r>
            <a:endParaRPr lang="en-GB" sz="36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42875" y="785813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 smtClean="0"/>
              <a:t>Организационная структура Германского ведомства по патентам и товарным знакам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Регистрация дизайна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Ходатайство о признании недействительности регистрации дизайна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Производство о недействительности и о нарушении прав на дизайн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Статистика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ru-RU" dirty="0" smtClean="0"/>
              <a:t>Выводы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8798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5728"/>
            <a:ext cx="8715404" cy="5714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Организационная структура Германского ведомства по патентам и товарным знакам </a:t>
            </a:r>
            <a:r>
              <a:rPr lang="de-DE" sz="2800" b="1" dirty="0" smtClean="0"/>
              <a:t>(DPMA)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1285860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5823909"/>
              </p:ext>
            </p:extLst>
          </p:nvPr>
        </p:nvGraphicFramePr>
        <p:xfrm>
          <a:off x="323528" y="692696"/>
          <a:ext cx="8496944" cy="41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pieren 7"/>
          <p:cNvGrpSpPr/>
          <p:nvPr/>
        </p:nvGrpSpPr>
        <p:grpSpPr>
          <a:xfrm>
            <a:off x="5834255" y="3837988"/>
            <a:ext cx="2508088" cy="1463220"/>
            <a:chOff x="5338603" y="4365104"/>
            <a:chExt cx="2508088" cy="146322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7F7"/>
                </a:clrFrom>
                <a:clrTo>
                  <a:srgbClr val="FFF7F7">
                    <a:alpha val="0"/>
                  </a:srgbClr>
                </a:clrTo>
              </a:clrChange>
              <a:extLst>
                <a:ext uri="{BEBA8EAE-BF5A-486C-A8C5-ECC9F3942E4B}">
                  <a14:imgProps xmlns="" xmlns:a14="http://schemas.microsoft.com/office/drawing/2010/main">
                    <a14:imgLayer r:embed="rId8">
                      <a14:imgEffect>
                        <a14:backgroundRemoval t="592" b="100000" l="2959" r="96450">
                          <a14:foregroundMark x1="48521" y1="15089" x2="48521" y2="150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3794" y="4365104"/>
              <a:ext cx="1105669" cy="1105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7F7"/>
                </a:clrFrom>
                <a:clrTo>
                  <a:srgbClr val="FFF7F7">
                    <a:alpha val="0"/>
                  </a:srgbClr>
                </a:clrTo>
              </a:clrChange>
              <a:extLst>
                <a:ext uri="{BEBA8EAE-BF5A-486C-A8C5-ECC9F3942E4B}">
                  <a14:imgProps xmlns="" xmlns:a14="http://schemas.microsoft.com/office/drawing/2010/main">
                    <a14:imgLayer r:embed="rId8">
                      <a14:imgEffect>
                        <a14:backgroundRemoval t="592" b="100000" l="2959" r="96450">
                          <a14:foregroundMark x1="48521" y1="15089" x2="48521" y2="150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8603" y="4722655"/>
              <a:ext cx="1105669" cy="1105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7F7"/>
                </a:clrFrom>
                <a:clrTo>
                  <a:srgbClr val="FFF7F7">
                    <a:alpha val="0"/>
                  </a:srgbClr>
                </a:clrTo>
              </a:clrChange>
              <a:extLst>
                <a:ext uri="{BEBA8EAE-BF5A-486C-A8C5-ECC9F3942E4B}">
                  <a14:imgProps xmlns="" xmlns:a14="http://schemas.microsoft.com/office/drawing/2010/main">
                    <a14:imgLayer r:embed="rId8">
                      <a14:imgEffect>
                        <a14:backgroundRemoval t="592" b="100000" l="2959" r="96450">
                          <a14:foregroundMark x1="48521" y1="15089" x2="48521" y2="15089"/>
                        </a14:backgroundRemoval>
                      </a14:imgEffect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1022" y="4722655"/>
              <a:ext cx="1105669" cy="1105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7F7"/>
              </a:clrFrom>
              <a:clrTo>
                <a:srgbClr val="FFF7F7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592" b="100000" l="2959" r="96450">
                        <a14:foregroundMark x1="48521" y1="15089" x2="48521" y2="15089"/>
                      </a14:backgroundRemoval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24460"/>
            <a:ext cx="1105669" cy="110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7F7"/>
              </a:clrFrom>
              <a:clrTo>
                <a:srgbClr val="FFF7F7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592" b="100000" l="2959" r="96450">
                        <a14:foregroundMark x1="48521" y1="15089" x2="48521" y2="15089"/>
                      </a14:backgroundRemoval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" y="3824460"/>
            <a:ext cx="1105669" cy="110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winkelte Verbindung 15"/>
          <p:cNvCxnSpPr>
            <a:stCxn id="13" idx="2"/>
          </p:cNvCxnSpPr>
          <p:nvPr/>
        </p:nvCxnSpPr>
        <p:spPr>
          <a:xfrm rot="16200000" flipH="1">
            <a:off x="3062768" y="2949404"/>
            <a:ext cx="837226" cy="4798676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155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928670"/>
          </a:xfrm>
        </p:spPr>
        <p:txBody>
          <a:bodyPr/>
          <a:lstStyle/>
          <a:p>
            <a:r>
              <a:rPr lang="ru-RU" sz="3600" dirty="0" smtClean="0"/>
              <a:t>Задачи отдела проверки заявок и </a:t>
            </a:r>
            <a:br>
              <a:rPr lang="ru-RU" sz="3600" dirty="0" smtClean="0"/>
            </a:br>
            <a:r>
              <a:rPr lang="ru-RU" sz="3600" dirty="0" smtClean="0"/>
              <a:t>отдела по вопросам недействительности</a:t>
            </a:r>
            <a:endParaRPr lang="en-GB" sz="36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0" y="1000108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16" b="3252"/>
          <a:stretch/>
        </p:blipFill>
        <p:spPr bwMode="auto">
          <a:xfrm>
            <a:off x="214282" y="1214422"/>
            <a:ext cx="1853182" cy="177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143108" y="1071546"/>
            <a:ext cx="6786610" cy="218521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Designstelle</a:t>
            </a:r>
            <a:r>
              <a:rPr lang="ru-RU" b="1" dirty="0" smtClean="0"/>
              <a:t>: Отдел формальной проверки заявок на регистрацию дизайна</a:t>
            </a:r>
          </a:p>
          <a:p>
            <a:r>
              <a:rPr lang="ru-RU" u="sng" dirty="0" smtClean="0"/>
              <a:t>Задача</a:t>
            </a:r>
            <a:r>
              <a:rPr lang="de-DE" dirty="0" smtClean="0"/>
              <a:t>: </a:t>
            </a:r>
            <a:r>
              <a:rPr lang="ru-RU" dirty="0" smtClean="0"/>
              <a:t>Формальная экспертиза заявок на регистрацию дизайна на предмет соблюдения формальных требований.</a:t>
            </a:r>
            <a:endParaRPr lang="de-DE" dirty="0" smtClean="0"/>
          </a:p>
          <a:p>
            <a:endParaRPr lang="de-DE" sz="1000" dirty="0"/>
          </a:p>
          <a:p>
            <a:r>
              <a:rPr lang="ru-RU" u="sng" dirty="0" smtClean="0"/>
              <a:t>Состав</a:t>
            </a:r>
            <a:r>
              <a:rPr lang="ru-RU" b="1" u="sng" dirty="0" smtClean="0"/>
              <a:t> </a:t>
            </a:r>
            <a:r>
              <a:rPr lang="ru-RU" u="sng" dirty="0" smtClean="0"/>
              <a:t>отдела</a:t>
            </a:r>
            <a:r>
              <a:rPr lang="de-DE" dirty="0" smtClean="0"/>
              <a:t>: 1 </a:t>
            </a:r>
            <a:r>
              <a:rPr lang="ru-RU" dirty="0" smtClean="0"/>
              <a:t>«полный юрист» (</a:t>
            </a:r>
            <a:r>
              <a:rPr lang="de-DE" dirty="0" smtClean="0"/>
              <a:t>assessor iuris</a:t>
            </a:r>
            <a:r>
              <a:rPr lang="ru-RU" dirty="0" smtClean="0"/>
              <a:t> - т.е. юрист, имеющий высшее юр. образование и успешно сдавший оба государств. экзамена; </a:t>
            </a:r>
            <a:r>
              <a:rPr lang="ru-RU" i="1" dirty="0" smtClean="0"/>
              <a:t>прим. перев.</a:t>
            </a:r>
            <a:r>
              <a:rPr lang="ru-RU" dirty="0" smtClean="0"/>
              <a:t>)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219" t="-886"/>
          <a:stretch/>
        </p:blipFill>
        <p:spPr bwMode="auto">
          <a:xfrm>
            <a:off x="428596" y="3571876"/>
            <a:ext cx="1867137" cy="166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2143108" y="3571876"/>
            <a:ext cx="7000892" cy="21544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Designabteilung</a:t>
            </a:r>
            <a:r>
              <a:rPr lang="ru-RU" b="1" dirty="0" smtClean="0"/>
              <a:t>: Отдел по вопросам недействительности дизайна</a:t>
            </a:r>
            <a:endParaRPr lang="de-DE" u="sng" dirty="0" smtClean="0"/>
          </a:p>
          <a:p>
            <a:r>
              <a:rPr lang="ru-RU" u="sng" dirty="0" smtClean="0"/>
              <a:t>Задача</a:t>
            </a:r>
            <a:r>
              <a:rPr lang="de-DE" dirty="0" smtClean="0"/>
              <a:t>: </a:t>
            </a:r>
            <a:r>
              <a:rPr lang="ru-RU" dirty="0" smtClean="0"/>
              <a:t>Принятие решений по ходатайствам об установлении или объявлении недействительности регистрации дизайна.</a:t>
            </a:r>
            <a:endParaRPr lang="de-DE" dirty="0" smtClean="0"/>
          </a:p>
          <a:p>
            <a:endParaRPr lang="de-DE" sz="1000" dirty="0"/>
          </a:p>
          <a:p>
            <a:r>
              <a:rPr lang="ru-RU" u="sng" dirty="0" smtClean="0"/>
              <a:t>Состав</a:t>
            </a:r>
            <a:r>
              <a:rPr lang="ru-RU" b="1" u="sng" dirty="0" smtClean="0"/>
              <a:t> </a:t>
            </a:r>
            <a:r>
              <a:rPr lang="ru-RU" u="sng" dirty="0" smtClean="0"/>
              <a:t>отдела</a:t>
            </a:r>
            <a:r>
              <a:rPr lang="de-DE" dirty="0" smtClean="0"/>
              <a:t>: 3 </a:t>
            </a:r>
            <a:r>
              <a:rPr lang="ru-RU" dirty="0" smtClean="0"/>
              <a:t>«полных юриста» -</a:t>
            </a:r>
            <a:endParaRPr lang="de-DE" dirty="0" smtClean="0"/>
          </a:p>
          <a:p>
            <a:r>
              <a:rPr lang="de-DE" dirty="0" smtClean="0"/>
              <a:t>	     </a:t>
            </a:r>
            <a:r>
              <a:rPr lang="ru-RU" sz="1600" dirty="0" smtClean="0"/>
              <a:t>при необходимости привлекается эксперт по 	      	      техническим вопросам.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899592" y="2780928"/>
            <a:ext cx="43204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96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87334"/>
            <a:ext cx="8568952" cy="500066"/>
          </a:xfrm>
        </p:spPr>
        <p:txBody>
          <a:bodyPr/>
          <a:lstStyle/>
          <a:p>
            <a:r>
              <a:rPr lang="ru-RU" sz="2800" dirty="0" smtClean="0"/>
              <a:t>Регистрация дизайна в реестре</a:t>
            </a:r>
            <a:r>
              <a:rPr lang="en-GB" sz="2800" dirty="0" smtClean="0"/>
              <a:t> DPMA</a:t>
            </a:r>
            <a:endParaRPr lang="en-GB" sz="2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42875" y="785813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основном проверяется, отражены ли в заявке следующие пункты: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ru-RU" dirty="0" smtClean="0"/>
              <a:t>заявление на регистрацию</a:t>
            </a:r>
            <a:r>
              <a:rPr lang="de-DE" dirty="0" smtClean="0"/>
              <a:t>,</a:t>
            </a:r>
          </a:p>
          <a:p>
            <a:r>
              <a:rPr lang="ru-RU" dirty="0" smtClean="0"/>
              <a:t>личные данные заявителя (имя и фамилия, место жительства, …),</a:t>
            </a:r>
            <a:endParaRPr lang="de-DE" dirty="0" smtClean="0"/>
          </a:p>
          <a:p>
            <a:r>
              <a:rPr lang="ru-RU" dirty="0" smtClean="0"/>
              <a:t>воспроизведение дизайна и</a:t>
            </a:r>
            <a:r>
              <a:rPr lang="de-DE" dirty="0" smtClean="0"/>
              <a:t> </a:t>
            </a:r>
          </a:p>
          <a:p>
            <a:r>
              <a:rPr lang="ru-RU" dirty="0" smtClean="0"/>
              <a:t>указание изделий, в которых должен использоваться этот дизайн,</a:t>
            </a:r>
            <a:endParaRPr lang="de-DE" dirty="0" smtClean="0"/>
          </a:p>
          <a:p>
            <a:r>
              <a:rPr lang="ru-RU" dirty="0" smtClean="0"/>
              <a:t>подтверждение уплаты регистрационного сбора.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0391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372344" cy="3220980"/>
          </a:xfrm>
        </p:spPr>
        <p:txBody>
          <a:bodyPr/>
          <a:lstStyle/>
          <a:p>
            <a:pPr algn="l"/>
            <a:r>
              <a:rPr lang="ru-RU" dirty="0" smtClean="0"/>
              <a:t>Ходатайство об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установлении или объявлении недействительности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зарегистрированного дизайна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8252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7334"/>
            <a:ext cx="8892480" cy="1998658"/>
          </a:xfrm>
        </p:spPr>
        <p:txBody>
          <a:bodyPr/>
          <a:lstStyle/>
          <a:p>
            <a:r>
              <a:rPr lang="en-GB" sz="2800" dirty="0" smtClean="0"/>
              <a:t> </a:t>
            </a:r>
            <a:endParaRPr lang="en-GB" sz="2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0" y="2071678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0364" y="214290"/>
            <a:ext cx="8363272" cy="464347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2800" b="1" u="sng" dirty="0" smtClean="0"/>
              <a:t>Абсолютные</a:t>
            </a:r>
            <a:r>
              <a:rPr lang="ru-RU" sz="2800" u="sng" dirty="0" smtClean="0"/>
              <a:t> причины недействительности</a:t>
            </a:r>
          </a:p>
          <a:p>
            <a:pPr marL="0" indent="0" algn="ctr">
              <a:buNone/>
            </a:pPr>
            <a:r>
              <a:rPr lang="ru-RU" dirty="0" smtClean="0"/>
              <a:t>(абз. 1 </a:t>
            </a:r>
            <a:r>
              <a:rPr lang="de-DE" dirty="0" smtClean="0"/>
              <a:t>§ 33 Abs. 1 </a:t>
            </a:r>
            <a:r>
              <a:rPr lang="ru-RU" dirty="0" smtClean="0"/>
              <a:t>Закона о правовой охране дизайна – </a:t>
            </a:r>
          </a:p>
          <a:p>
            <a:pPr marL="0" indent="0" algn="ctr">
              <a:buNone/>
            </a:pPr>
            <a:r>
              <a:rPr lang="de-DE" dirty="0" smtClean="0"/>
              <a:t>Gesetz über den rechtlichen Schutz von Design</a:t>
            </a:r>
            <a:r>
              <a:rPr lang="ru-RU" dirty="0" smtClean="0"/>
              <a:t>. Официальное сокращение: </a:t>
            </a:r>
            <a:r>
              <a:rPr lang="de-DE" dirty="0" err="1" smtClean="0"/>
              <a:t>DesignG</a:t>
            </a:r>
            <a:r>
              <a:rPr lang="ru-RU" dirty="0" smtClean="0"/>
              <a:t>)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3600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 smtClean="0"/>
              <a:t>Зарегистрированная форма или внешний вид не является дизайном</a:t>
            </a:r>
            <a:r>
              <a:rPr lang="de-DE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 smtClean="0"/>
              <a:t>Зарегистрированный дизайн не является новым или не обладает характерным своеобразием.</a:t>
            </a:r>
            <a:endParaRPr lang="de-DE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 smtClean="0"/>
              <a:t>Зарегистрированный дизайн исключен из числа дизайнов, подлежащих правовой охране.</a:t>
            </a:r>
            <a:endParaRPr lang="de-DE" sz="1800" dirty="0"/>
          </a:p>
        </p:txBody>
      </p:sp>
    </p:spTree>
    <p:extLst>
      <p:ext uri="{BB962C8B-B14F-4D97-AF65-F5344CB8AC3E}">
        <p14:creationId xmlns="" xmlns:p14="http://schemas.microsoft.com/office/powerpoint/2010/main" val="24825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0" y="1071546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507209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2800" b="1" u="sng" dirty="0" smtClean="0"/>
              <a:t>Относительные</a:t>
            </a:r>
            <a:r>
              <a:rPr lang="ru-RU" sz="2800" u="sng" dirty="0" smtClean="0"/>
              <a:t> причины недействительности</a:t>
            </a:r>
          </a:p>
          <a:p>
            <a:pPr marL="0" indent="0" algn="ctr">
              <a:buNone/>
            </a:pPr>
            <a:r>
              <a:rPr lang="ru-RU" dirty="0" smtClean="0"/>
              <a:t>(абз. 2 </a:t>
            </a:r>
            <a:r>
              <a:rPr lang="de-DE" dirty="0" smtClean="0"/>
              <a:t>§ 33</a:t>
            </a:r>
            <a:r>
              <a:rPr lang="ru-RU" dirty="0" smtClean="0"/>
              <a:t> Закона о правовой охране дизайна – </a:t>
            </a:r>
            <a:r>
              <a:rPr lang="de-DE" dirty="0" err="1" smtClean="0"/>
              <a:t>DesignG</a:t>
            </a:r>
            <a:r>
              <a:rPr lang="ru-RU" dirty="0" smtClean="0"/>
              <a:t>)</a:t>
            </a:r>
            <a:endParaRPr lang="de-DE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ru-RU" dirty="0" smtClean="0"/>
              <a:t>Если зарегистрированный </a:t>
            </a:r>
            <a:r>
              <a:rPr lang="ru-RU" dirty="0" smtClean="0"/>
              <a:t>дизайн…</a:t>
            </a:r>
            <a:endParaRPr lang="de-DE" dirty="0" smtClean="0"/>
          </a:p>
          <a:p>
            <a:pPr marL="360000" indent="-457200">
              <a:buAutoNum type="arabicPeriod"/>
            </a:pPr>
            <a:r>
              <a:rPr lang="de-DE" dirty="0" smtClean="0"/>
              <a:t>…</a:t>
            </a:r>
            <a:r>
              <a:rPr lang="ru-RU" dirty="0" smtClean="0"/>
              <a:t>является  неразрешенным использованием произведения/изобретения, защищенного авторским правом,</a:t>
            </a:r>
            <a:endParaRPr lang="de-DE" dirty="0" smtClean="0"/>
          </a:p>
          <a:p>
            <a:pPr marL="360000" indent="-457200">
              <a:buAutoNum type="arabicPeriod"/>
            </a:pPr>
            <a:r>
              <a:rPr lang="de-DE" dirty="0" smtClean="0"/>
              <a:t>…</a:t>
            </a:r>
            <a:r>
              <a:rPr lang="ru-RU" dirty="0" smtClean="0"/>
              <a:t>подпадает под действие охраны зарегистрированного дизайна, внесенного в реестр раньше (лучшая дата приоритета).</a:t>
            </a:r>
            <a:endParaRPr lang="de-DE" dirty="0" smtClean="0"/>
          </a:p>
          <a:p>
            <a:pPr marL="360000" indent="-457200">
              <a:buAutoNum type="arabicPeriod"/>
            </a:pPr>
            <a:r>
              <a:rPr lang="de-DE" dirty="0" smtClean="0"/>
              <a:t>…</a:t>
            </a:r>
            <a:r>
              <a:rPr lang="ru-RU" dirty="0" smtClean="0"/>
              <a:t>использует знак, обладающий различительной способностью и более ранней датой приоритета, и владелец данного элемента вправе запретить использование знака.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658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erade Verbindung 91"/>
          <p:cNvCxnSpPr/>
          <p:nvPr/>
        </p:nvCxnSpPr>
        <p:spPr>
          <a:xfrm>
            <a:off x="7786710" y="1357298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1785918" y="1357298"/>
            <a:ext cx="0" cy="47525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7334"/>
            <a:ext cx="8229600" cy="284146"/>
          </a:xfrm>
        </p:spPr>
        <p:txBody>
          <a:bodyPr/>
          <a:lstStyle/>
          <a:p>
            <a:r>
              <a:rPr lang="ru-RU" sz="3600" dirty="0" smtClean="0"/>
              <a:t>Ход производства о недействительности</a:t>
            </a:r>
            <a:endParaRPr lang="en-GB" sz="36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142875" y="785813"/>
            <a:ext cx="8858250" cy="15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0397065"/>
              </p:ext>
            </p:extLst>
          </p:nvPr>
        </p:nvGraphicFramePr>
        <p:xfrm>
          <a:off x="1" y="714356"/>
          <a:ext cx="9144000" cy="642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Заявитель</a:t>
                      </a:r>
                      <a:endParaRPr lang="de-DE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Отдел по рассмотрению ходатайств</a:t>
                      </a:r>
                      <a:endParaRPr lang="de-DE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Владелец</a:t>
                      </a:r>
                      <a:r>
                        <a:rPr lang="ru-RU" b="1" baseline="0" dirty="0" smtClean="0"/>
                        <a:t>  дизайна</a:t>
                      </a:r>
                      <a:endParaRPr lang="de-DE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lussdiagramm: Dokument 5"/>
          <p:cNvSpPr/>
          <p:nvPr/>
        </p:nvSpPr>
        <p:spPr>
          <a:xfrm>
            <a:off x="785786" y="2000240"/>
            <a:ext cx="1500198" cy="1143008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 smtClean="0"/>
              <a:t>Ходатайство</a:t>
            </a:r>
            <a:r>
              <a:rPr lang="de-DE" sz="1600" dirty="0" smtClean="0"/>
              <a:t> </a:t>
            </a:r>
          </a:p>
          <a:p>
            <a:pPr algn="ctr"/>
            <a:r>
              <a:rPr lang="ru-RU" sz="1600" dirty="0" smtClean="0"/>
              <a:t>Обоснование</a:t>
            </a:r>
            <a:endParaRPr lang="de-DE" sz="1600" dirty="0" smtClean="0"/>
          </a:p>
          <a:p>
            <a:pPr algn="ctr"/>
            <a:r>
              <a:rPr lang="ru-RU" sz="1600" dirty="0" smtClean="0"/>
              <a:t>Оплата пошлины</a:t>
            </a:r>
            <a:endParaRPr lang="de-DE" sz="1600" dirty="0"/>
          </a:p>
        </p:txBody>
      </p:sp>
      <p:sp>
        <p:nvSpPr>
          <p:cNvPr id="15" name="Flussdiagramm: Verzweigung 14"/>
          <p:cNvSpPr/>
          <p:nvPr/>
        </p:nvSpPr>
        <p:spPr>
          <a:xfrm>
            <a:off x="3071802" y="1964777"/>
            <a:ext cx="2928958" cy="108012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Проверка</a:t>
            </a:r>
          </a:p>
          <a:p>
            <a:pPr algn="ctr"/>
            <a:r>
              <a:rPr lang="ru-RU" sz="1600" dirty="0" smtClean="0"/>
              <a:t>допустимости ходатайства</a:t>
            </a:r>
            <a:endParaRPr lang="de-DE" sz="1600" dirty="0"/>
          </a:p>
        </p:txBody>
      </p:sp>
      <p:cxnSp>
        <p:nvCxnSpPr>
          <p:cNvPr id="17" name="Gerade Verbindung mit Pfeil 16"/>
          <p:cNvCxnSpPr>
            <a:endCxn id="15" idx="1"/>
          </p:cNvCxnSpPr>
          <p:nvPr/>
        </p:nvCxnSpPr>
        <p:spPr>
          <a:xfrm>
            <a:off x="2285984" y="2500306"/>
            <a:ext cx="785818" cy="453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714876" y="292893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7632340" y="302202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да</a:t>
            </a:r>
            <a:endParaRPr lang="de-DE" dirty="0"/>
          </a:p>
        </p:txBody>
      </p:sp>
      <p:sp>
        <p:nvSpPr>
          <p:cNvPr id="33" name="Flussdiagramm: Verzweigung 32"/>
          <p:cNvSpPr/>
          <p:nvPr/>
        </p:nvSpPr>
        <p:spPr>
          <a:xfrm>
            <a:off x="6715140" y="2000240"/>
            <a:ext cx="2143140" cy="100811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Возраже-ние</a:t>
            </a:r>
            <a:r>
              <a:rPr lang="ru-RU" sz="1600" dirty="0" smtClean="0"/>
              <a:t>?</a:t>
            </a:r>
            <a:endParaRPr lang="de-DE" sz="1600" dirty="0"/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6000760" y="2500306"/>
            <a:ext cx="737960" cy="453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winkelte Verbindung 40"/>
          <p:cNvCxnSpPr>
            <a:stCxn id="33" idx="0"/>
            <a:endCxn id="42" idx="3"/>
          </p:cNvCxnSpPr>
          <p:nvPr/>
        </p:nvCxnSpPr>
        <p:spPr>
          <a:xfrm rot="16200000" flipV="1">
            <a:off x="6402848" y="616377"/>
            <a:ext cx="399108" cy="2368617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/>
          <p:cNvSpPr/>
          <p:nvPr/>
        </p:nvSpPr>
        <p:spPr>
          <a:xfrm>
            <a:off x="3995937" y="1466116"/>
            <a:ext cx="1422156" cy="270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dk1"/>
                </a:solidFill>
              </a:rPr>
              <a:t>Решение </a:t>
            </a:r>
            <a:endParaRPr lang="de-DE" b="1" dirty="0">
              <a:solidFill>
                <a:schemeClr val="dk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372200" y="154750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3131840" y="3722863"/>
            <a:ext cx="3150348" cy="1128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Письменное производство</a:t>
            </a:r>
            <a:endParaRPr lang="de-DE" sz="1600" dirty="0" smtClean="0">
              <a:solidFill>
                <a:schemeClr val="dk1"/>
              </a:solidFill>
            </a:endParaRPr>
          </a:p>
          <a:p>
            <a:pPr algn="ctr"/>
            <a:endParaRPr lang="de-DE" sz="1600" dirty="0" smtClean="0">
              <a:solidFill>
                <a:schemeClr val="dk1"/>
              </a:solidFill>
            </a:endParaRPr>
          </a:p>
          <a:p>
            <a:pPr algn="ctr"/>
            <a:r>
              <a:rPr lang="ru-RU" sz="1600" dirty="0" smtClean="0"/>
              <a:t>Своевременное указание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46" name="Flussdiagramm: Dokument 45"/>
          <p:cNvSpPr/>
          <p:nvPr/>
        </p:nvSpPr>
        <p:spPr>
          <a:xfrm>
            <a:off x="6929454" y="3429000"/>
            <a:ext cx="1671424" cy="792088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 smtClean="0"/>
              <a:t>Возражение</a:t>
            </a:r>
            <a:endParaRPr lang="de-DE" sz="1600" dirty="0"/>
          </a:p>
        </p:txBody>
      </p:sp>
      <p:cxnSp>
        <p:nvCxnSpPr>
          <p:cNvPr id="48" name="Gerade Verbindung mit Pfeil 47"/>
          <p:cNvCxnSpPr>
            <a:stCxn id="33" idx="2"/>
            <a:endCxn id="46" idx="0"/>
          </p:cNvCxnSpPr>
          <p:nvPr/>
        </p:nvCxnSpPr>
        <p:spPr>
          <a:xfrm rot="5400000">
            <a:off x="7565613" y="3207903"/>
            <a:ext cx="420650" cy="2154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043384" y="2163046"/>
            <a:ext cx="67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de-DE" dirty="0"/>
          </a:p>
        </p:txBody>
      </p:sp>
      <p:cxnSp>
        <p:nvCxnSpPr>
          <p:cNvPr id="51" name="Gerade Verbindung mit Pfeil 50"/>
          <p:cNvCxnSpPr>
            <a:stCxn id="46" idx="1"/>
          </p:cNvCxnSpPr>
          <p:nvPr/>
        </p:nvCxnSpPr>
        <p:spPr>
          <a:xfrm flipH="1">
            <a:off x="6407394" y="3825044"/>
            <a:ext cx="52206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3106934" y="4212037"/>
            <a:ext cx="31503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3106934" y="4581128"/>
            <a:ext cx="31503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5" idx="1"/>
          </p:cNvCxnSpPr>
          <p:nvPr/>
        </p:nvCxnSpPr>
        <p:spPr>
          <a:xfrm flipH="1">
            <a:off x="1907704" y="4286905"/>
            <a:ext cx="122413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45" idx="3"/>
          </p:cNvCxnSpPr>
          <p:nvPr/>
        </p:nvCxnSpPr>
        <p:spPr>
          <a:xfrm>
            <a:off x="6282188" y="4286905"/>
            <a:ext cx="1357772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ussdiagramm: Dokument 73"/>
          <p:cNvSpPr/>
          <p:nvPr/>
        </p:nvSpPr>
        <p:spPr>
          <a:xfrm>
            <a:off x="1187624" y="4439109"/>
            <a:ext cx="1440160" cy="561527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Подача ходатайства</a:t>
            </a:r>
            <a:endParaRPr lang="de-DE" sz="1600" dirty="0"/>
          </a:p>
        </p:txBody>
      </p:sp>
      <p:sp>
        <p:nvSpPr>
          <p:cNvPr id="75" name="Flussdiagramm: Dokument 74"/>
          <p:cNvSpPr/>
          <p:nvPr/>
        </p:nvSpPr>
        <p:spPr>
          <a:xfrm>
            <a:off x="6961193" y="4439109"/>
            <a:ext cx="1440160" cy="485611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Подача возражения</a:t>
            </a:r>
            <a:endParaRPr lang="de-DE" sz="1600" dirty="0"/>
          </a:p>
        </p:txBody>
      </p:sp>
      <p:cxnSp>
        <p:nvCxnSpPr>
          <p:cNvPr id="77" name="Gerade Verbindung mit Pfeil 76"/>
          <p:cNvCxnSpPr/>
          <p:nvPr/>
        </p:nvCxnSpPr>
        <p:spPr>
          <a:xfrm>
            <a:off x="2646830" y="4700389"/>
            <a:ext cx="50405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H="1">
            <a:off x="6282189" y="4700389"/>
            <a:ext cx="67900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3418443" y="5951277"/>
            <a:ext cx="1400806" cy="270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dk1"/>
                </a:solidFill>
              </a:rPr>
              <a:t>Решение</a:t>
            </a:r>
            <a:endParaRPr lang="de-DE" b="1" dirty="0">
              <a:solidFill>
                <a:schemeClr val="dk1"/>
              </a:solidFill>
            </a:endParaRPr>
          </a:p>
        </p:txBody>
      </p:sp>
      <p:cxnSp>
        <p:nvCxnSpPr>
          <p:cNvPr id="95" name="Gerade Verbindung mit Pfeil 94"/>
          <p:cNvCxnSpPr>
            <a:endCxn id="93" idx="0"/>
          </p:cNvCxnSpPr>
          <p:nvPr/>
        </p:nvCxnSpPr>
        <p:spPr>
          <a:xfrm>
            <a:off x="4118846" y="4850947"/>
            <a:ext cx="0" cy="110033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/>
          <p:cNvSpPr/>
          <p:nvPr/>
        </p:nvSpPr>
        <p:spPr>
          <a:xfrm>
            <a:off x="4429125" y="5318631"/>
            <a:ext cx="2500330" cy="4796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dk1"/>
                </a:solidFill>
              </a:rPr>
              <a:t>Возможно: слушание</a:t>
            </a:r>
            <a:endParaRPr lang="de-DE" b="1" dirty="0">
              <a:solidFill>
                <a:schemeClr val="dk1"/>
              </a:solidFill>
            </a:endParaRPr>
          </a:p>
        </p:txBody>
      </p:sp>
      <p:cxnSp>
        <p:nvCxnSpPr>
          <p:cNvPr id="99" name="Gerade Verbindung mit Pfeil 98"/>
          <p:cNvCxnSpPr>
            <a:endCxn id="97" idx="0"/>
          </p:cNvCxnSpPr>
          <p:nvPr/>
        </p:nvCxnSpPr>
        <p:spPr>
          <a:xfrm rot="16200000" flipH="1">
            <a:off x="5445363" y="5084704"/>
            <a:ext cx="467684" cy="17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6450901" y="3714752"/>
            <a:ext cx="2693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Срок: 1 месяц</a:t>
            </a:r>
            <a:endParaRPr lang="de-DE" sz="1200" i="1" dirty="0"/>
          </a:p>
        </p:txBody>
      </p:sp>
      <p:sp>
        <p:nvSpPr>
          <p:cNvPr id="124" name="Rechteck 123"/>
          <p:cNvSpPr/>
          <p:nvPr/>
        </p:nvSpPr>
        <p:spPr>
          <a:xfrm>
            <a:off x="3857620" y="3357562"/>
            <a:ext cx="1357322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dk1"/>
                </a:solidFill>
              </a:rPr>
              <a:t>Окончание</a:t>
            </a:r>
            <a:endParaRPr lang="de-DE" b="1" dirty="0">
              <a:solidFill>
                <a:schemeClr val="dk1"/>
              </a:solidFill>
            </a:endParaRPr>
          </a:p>
        </p:txBody>
      </p:sp>
      <p:cxnSp>
        <p:nvCxnSpPr>
          <p:cNvPr id="126" name="Gerade Verbindung mit Pfeil 125"/>
          <p:cNvCxnSpPr>
            <a:stCxn id="15" idx="2"/>
            <a:endCxn id="124" idx="0"/>
          </p:cNvCxnSpPr>
          <p:nvPr/>
        </p:nvCxnSpPr>
        <p:spPr>
          <a:xfrm rot="5400000">
            <a:off x="4379949" y="3201229"/>
            <a:ext cx="312665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winkelte Verbindung 129"/>
          <p:cNvCxnSpPr>
            <a:stCxn id="97" idx="2"/>
            <a:endCxn id="93" idx="3"/>
          </p:cNvCxnSpPr>
          <p:nvPr/>
        </p:nvCxnSpPr>
        <p:spPr>
          <a:xfrm rot="5400000">
            <a:off x="5105254" y="5512256"/>
            <a:ext cx="288033" cy="860041"/>
          </a:xfrm>
          <a:prstGeom prst="bentConnector2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2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753</Words>
  <Application>Microsoft Office PowerPoint</Application>
  <PresentationFormat>Экран (4:3)</PresentationFormat>
  <Paragraphs>148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Larissa-Design</vt:lpstr>
      <vt:lpstr> Производство по признанию недействительности регистрации дизайна в Германском ведомстве по патентам и товарным знакам - процедура и практика отдела ведомства по дизайну       </vt:lpstr>
      <vt:lpstr>Содержание</vt:lpstr>
      <vt:lpstr>Организационная структура Германского ведомства по патентам и товарным знакам (DPMA)</vt:lpstr>
      <vt:lpstr>Задачи отдела проверки заявок и  отдела по вопросам недействительности</vt:lpstr>
      <vt:lpstr>Регистрация дизайна в реестре DPMA</vt:lpstr>
      <vt:lpstr>Ходатайство об  установлении или объявлении недействительности  зарегистрированного дизайна</vt:lpstr>
      <vt:lpstr> </vt:lpstr>
      <vt:lpstr>Слайд 8</vt:lpstr>
      <vt:lpstr>Ход производства о недействительности</vt:lpstr>
      <vt:lpstr>Слайд 10</vt:lpstr>
      <vt:lpstr>Примечания к вопросу о производстве по недействительности(I)</vt:lpstr>
      <vt:lpstr>Примечания к вопросу о производстве по недействительности (II) </vt:lpstr>
      <vt:lpstr>Примечания к вопросу о производстве по недействительности(III) </vt:lpstr>
      <vt:lpstr>Статистика</vt:lpstr>
      <vt:lpstr>Выводы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Hellwig</dc:creator>
  <cp:lastModifiedBy>Efimova</cp:lastModifiedBy>
  <cp:revision>913</cp:revision>
  <cp:lastPrinted>2016-11-08T13:56:45Z</cp:lastPrinted>
  <dcterms:created xsi:type="dcterms:W3CDTF">2015-11-09T02:23:17Z</dcterms:created>
  <dcterms:modified xsi:type="dcterms:W3CDTF">2016-11-13T18:46:10Z</dcterms:modified>
</cp:coreProperties>
</file>